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18" r:id="rId2"/>
    <p:sldId id="335" r:id="rId3"/>
    <p:sldId id="350" r:id="rId4"/>
    <p:sldId id="352" r:id="rId5"/>
    <p:sldId id="353" r:id="rId6"/>
    <p:sldId id="354" r:id="rId7"/>
    <p:sldId id="359" r:id="rId8"/>
    <p:sldId id="337" r:id="rId9"/>
    <p:sldId id="339" r:id="rId10"/>
    <p:sldId id="340" r:id="rId11"/>
    <p:sldId id="341" r:id="rId12"/>
    <p:sldId id="342" r:id="rId13"/>
    <p:sldId id="336" r:id="rId14"/>
    <p:sldId id="355" r:id="rId15"/>
    <p:sldId id="256" r:id="rId16"/>
    <p:sldId id="343" r:id="rId17"/>
    <p:sldId id="346" r:id="rId18"/>
    <p:sldId id="347" r:id="rId19"/>
    <p:sldId id="344" r:id="rId20"/>
    <p:sldId id="345" r:id="rId21"/>
    <p:sldId id="356" r:id="rId22"/>
    <p:sldId id="357" r:id="rId23"/>
    <p:sldId id="35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3C9A0-E55C-438E-83D1-16E6B01AD60C}" v="13" dt="2024-02-05T22:22:03.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napToGrid="0">
      <p:cViewPr varScale="1">
        <p:scale>
          <a:sx n="83" d="100"/>
          <a:sy n="83" d="100"/>
        </p:scale>
        <p:origin x="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36005766028626E-2"/>
          <c:y val="0.112071468453378"/>
          <c:w val="0.88911147538875224"/>
          <c:h val="0.74254459717958998"/>
        </c:manualLayout>
      </c:layout>
      <c:lineChart>
        <c:grouping val="standard"/>
        <c:varyColors val="0"/>
        <c:ser>
          <c:idx val="0"/>
          <c:order val="0"/>
          <c:tx>
            <c:strRef>
              <c:f>Rates!$B$2</c:f>
              <c:strCache>
                <c:ptCount val="1"/>
                <c:pt idx="0">
                  <c:v>Alabama</c:v>
                </c:pt>
              </c:strCache>
            </c:strRef>
          </c:tx>
          <c:spPr>
            <a:ln w="28575" cap="rnd">
              <a:solidFill>
                <a:schemeClr val="accent1"/>
              </a:solidFill>
              <a:round/>
            </a:ln>
            <a:effectLst/>
          </c:spPr>
          <c:marker>
            <c:symbol val="circle"/>
            <c:size val="5"/>
            <c:spPr>
              <a:solidFill>
                <a:srgbClr val="C00000"/>
              </a:solidFill>
              <a:ln w="9525">
                <a:solidFill>
                  <a:srgbClr val="C00000"/>
                </a:solidFill>
              </a:ln>
              <a:effectLst/>
            </c:spPr>
          </c:marker>
          <c:cat>
            <c:numRef>
              <c:f>Rates!$A$28:$A$50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Rates!$B$3:$B$44</c:f>
            </c:numRef>
          </c:val>
          <c:smooth val="0"/>
          <c:extLst>
            <c:ext xmlns:c16="http://schemas.microsoft.com/office/drawing/2014/chart" uri="{C3380CC4-5D6E-409C-BE32-E72D297353CC}">
              <c16:uniqueId val="{00000000-1BF9-4690-860C-7D95075438B9}"/>
            </c:ext>
          </c:extLst>
        </c:ser>
        <c:ser>
          <c:idx val="1"/>
          <c:order val="1"/>
          <c:tx>
            <c:strRef>
              <c:f>Rates!$C$2</c:f>
              <c:strCache>
                <c:ptCount val="1"/>
                <c:pt idx="0">
                  <c:v>US</c:v>
                </c:pt>
              </c:strCache>
            </c:strRef>
          </c:tx>
          <c:spPr>
            <a:ln w="28575" cap="rnd">
              <a:solidFill>
                <a:schemeClr val="accent2"/>
              </a:solidFill>
              <a:round/>
            </a:ln>
            <a:effectLst/>
          </c:spPr>
          <c:marker>
            <c:symbol val="circle"/>
            <c:size val="5"/>
            <c:spPr>
              <a:solidFill>
                <a:schemeClr val="accent1"/>
              </a:solidFill>
              <a:ln w="9525">
                <a:solidFill>
                  <a:schemeClr val="accent1"/>
                </a:solidFill>
              </a:ln>
              <a:effectLst/>
            </c:spPr>
          </c:marker>
          <c:cat>
            <c:numRef>
              <c:f>Rates!$A$28:$A$50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Rates!$C$3:$C$44</c:f>
            </c:numRef>
          </c:val>
          <c:smooth val="0"/>
          <c:extLst>
            <c:ext xmlns:c16="http://schemas.microsoft.com/office/drawing/2014/chart" uri="{C3380CC4-5D6E-409C-BE32-E72D297353CC}">
              <c16:uniqueId val="{00000001-1BF9-4690-860C-7D95075438B9}"/>
            </c:ext>
          </c:extLst>
        </c:ser>
        <c:ser>
          <c:idx val="2"/>
          <c:order val="2"/>
          <c:tx>
            <c:strRef>
              <c:f>Rates!$D$2</c:f>
              <c:strCache>
                <c:ptCount val="1"/>
                <c:pt idx="0">
                  <c:v>Alabama</c:v>
                </c:pt>
              </c:strCache>
            </c:strRef>
          </c:tx>
          <c:spPr>
            <a:ln w="28575" cap="rnd">
              <a:solidFill>
                <a:srgbClr val="1A3260"/>
              </a:solidFill>
              <a:round/>
            </a:ln>
            <a:effectLst/>
          </c:spPr>
          <c:marker>
            <c:symbol val="circle"/>
            <c:size val="5"/>
            <c:spPr>
              <a:solidFill>
                <a:srgbClr val="1A3260"/>
              </a:solidFill>
              <a:ln w="9525">
                <a:solidFill>
                  <a:srgbClr val="1A3260"/>
                </a:solidFill>
              </a:ln>
              <a:effectLst/>
            </c:spPr>
          </c:marker>
          <c:dLbls>
            <c:dLbl>
              <c:idx val="19"/>
              <c:layout>
                <c:manualLayout>
                  <c:x val="-2.9903258319414722E-2"/>
                  <c:y val="0.127118644067796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F9-4690-860C-7D95075438B9}"/>
                </c:ext>
              </c:extLst>
            </c:dLbl>
            <c:dLbl>
              <c:idx val="20"/>
              <c:layout>
                <c:manualLayout>
                  <c:x val="-3.6939319100453477E-2"/>
                  <c:y val="4.519774011299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F9-4690-860C-7D95075438B9}"/>
                </c:ext>
              </c:extLst>
            </c:dLbl>
            <c:dLbl>
              <c:idx val="21"/>
              <c:layout>
                <c:manualLayout>
                  <c:x val="-1.9349167147856585E-2"/>
                  <c:y val="3.3898305084745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F9-4690-860C-7D95075438B9}"/>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F9-4690-860C-7D95075438B9}"/>
                </c:ext>
              </c:extLst>
            </c:dLbl>
            <c:spPr>
              <a:noFill/>
              <a:ln>
                <a:noFill/>
              </a:ln>
              <a:effectLst/>
            </c:spPr>
            <c:txPr>
              <a:bodyPr rot="0" spcFirstLastPara="1" vertOverflow="ellipsis" vert="horz" wrap="square" lIns="38100" tIns="19050" rIns="38100" bIns="19050" anchor="b"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Rates!$A$28:$A$50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Rates!$D$28:$D$50</c:f>
              <c:numCache>
                <c:formatCode>0.0%</c:formatCode>
                <c:ptCount val="23"/>
                <c:pt idx="0">
                  <c:v>5.0999999999999997E-2</c:v>
                </c:pt>
                <c:pt idx="1">
                  <c:v>5.9000000000000004E-2</c:v>
                </c:pt>
                <c:pt idx="2">
                  <c:v>0.06</c:v>
                </c:pt>
                <c:pt idx="3">
                  <c:v>5.7000000000000002E-2</c:v>
                </c:pt>
                <c:pt idx="4">
                  <c:v>4.4999999999999998E-2</c:v>
                </c:pt>
                <c:pt idx="5">
                  <c:v>0.04</c:v>
                </c:pt>
                <c:pt idx="6">
                  <c:v>0.04</c:v>
                </c:pt>
                <c:pt idx="7">
                  <c:v>5.7000000000000002E-2</c:v>
                </c:pt>
                <c:pt idx="8">
                  <c:v>0.11</c:v>
                </c:pt>
                <c:pt idx="9">
                  <c:v>0.105</c:v>
                </c:pt>
                <c:pt idx="10">
                  <c:v>9.6000000000000002E-2</c:v>
                </c:pt>
                <c:pt idx="11">
                  <c:v>0.08</c:v>
                </c:pt>
                <c:pt idx="12">
                  <c:v>7.2000000000000008E-2</c:v>
                </c:pt>
                <c:pt idx="13">
                  <c:v>6.8000000000000005E-2</c:v>
                </c:pt>
                <c:pt idx="14">
                  <c:v>6.0999999999999999E-2</c:v>
                </c:pt>
                <c:pt idx="15">
                  <c:v>5.8999999999999997E-2</c:v>
                </c:pt>
                <c:pt idx="16">
                  <c:v>4.3999999999999997E-2</c:v>
                </c:pt>
                <c:pt idx="17">
                  <c:v>3.9E-2</c:v>
                </c:pt>
                <c:pt idx="18">
                  <c:v>2.7E-2</c:v>
                </c:pt>
                <c:pt idx="19">
                  <c:v>6.6000000000000003E-2</c:v>
                </c:pt>
                <c:pt idx="20">
                  <c:v>3.1E-2</c:v>
                </c:pt>
                <c:pt idx="21">
                  <c:v>2.7E-2</c:v>
                </c:pt>
                <c:pt idx="22">
                  <c:v>2.4E-2</c:v>
                </c:pt>
              </c:numCache>
            </c:numRef>
          </c:val>
          <c:smooth val="0"/>
          <c:extLst>
            <c:ext xmlns:c16="http://schemas.microsoft.com/office/drawing/2014/chart" uri="{C3380CC4-5D6E-409C-BE32-E72D297353CC}">
              <c16:uniqueId val="{00000006-1BF9-4690-860C-7D95075438B9}"/>
            </c:ext>
          </c:extLst>
        </c:ser>
        <c:ser>
          <c:idx val="3"/>
          <c:order val="3"/>
          <c:tx>
            <c:strRef>
              <c:f>Rates!$E$2</c:f>
              <c:strCache>
                <c:ptCount val="1"/>
                <c:pt idx="0">
                  <c:v>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F9-4690-860C-7D95075438B9}"/>
                </c:ext>
              </c:extLst>
            </c:dLbl>
            <c:dLbl>
              <c:idx val="19"/>
              <c:layout>
                <c:manualLayout>
                  <c:x val="-3.3421288709934098E-2"/>
                  <c:y val="-3.954802259887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F9-4690-860C-7D95075438B9}"/>
                </c:ext>
              </c:extLst>
            </c:dLbl>
            <c:dLbl>
              <c:idx val="20"/>
              <c:layout>
                <c:manualLayout>
                  <c:x val="-1.9349167147856585E-2"/>
                  <c:y val="-4.8022598870056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F9-4690-860C-7D95075438B9}"/>
                </c:ext>
              </c:extLst>
            </c:dLbl>
            <c:dLbl>
              <c:idx val="21"/>
              <c:layout>
                <c:manualLayout>
                  <c:x val="-2.1108182343116403E-2"/>
                  <c:y val="-3.107344632768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F9-4690-860C-7D95075438B9}"/>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F9-4690-860C-7D95075438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Rates!$A$28:$A$50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Rates!$E$28:$E$50</c:f>
              <c:numCache>
                <c:formatCode>0.0%</c:formatCode>
                <c:ptCount val="23"/>
                <c:pt idx="0">
                  <c:v>4.7E-2</c:v>
                </c:pt>
                <c:pt idx="1">
                  <c:v>5.7999999999999996E-2</c:v>
                </c:pt>
                <c:pt idx="2">
                  <c:v>0.06</c:v>
                </c:pt>
                <c:pt idx="3">
                  <c:v>5.5E-2</c:v>
                </c:pt>
                <c:pt idx="4">
                  <c:v>5.0999999999999997E-2</c:v>
                </c:pt>
                <c:pt idx="5">
                  <c:v>4.5999999999999999E-2</c:v>
                </c:pt>
                <c:pt idx="6">
                  <c:v>4.5999999999999999E-2</c:v>
                </c:pt>
                <c:pt idx="7">
                  <c:v>5.7999999999999996E-2</c:v>
                </c:pt>
                <c:pt idx="8">
                  <c:v>9.3000000000000013E-2</c:v>
                </c:pt>
                <c:pt idx="9">
                  <c:v>9.6000000000000002E-2</c:v>
                </c:pt>
                <c:pt idx="10">
                  <c:v>8.900000000000001E-2</c:v>
                </c:pt>
                <c:pt idx="11">
                  <c:v>8.1000000000000003E-2</c:v>
                </c:pt>
                <c:pt idx="12">
                  <c:v>7.400000000000001E-2</c:v>
                </c:pt>
                <c:pt idx="13">
                  <c:v>6.2E-2</c:v>
                </c:pt>
                <c:pt idx="14">
                  <c:v>5.2999999999999999E-2</c:v>
                </c:pt>
                <c:pt idx="15">
                  <c:v>4.9000000000000002E-2</c:v>
                </c:pt>
                <c:pt idx="16">
                  <c:v>4.3999999999999997E-2</c:v>
                </c:pt>
                <c:pt idx="17">
                  <c:v>3.9E-2</c:v>
                </c:pt>
                <c:pt idx="18">
                  <c:v>3.6999999999999998E-2</c:v>
                </c:pt>
                <c:pt idx="19">
                  <c:v>7.9000000000000001E-2</c:v>
                </c:pt>
                <c:pt idx="20">
                  <c:v>3.9E-2</c:v>
                </c:pt>
                <c:pt idx="21">
                  <c:v>3.6999999999999998E-2</c:v>
                </c:pt>
                <c:pt idx="22">
                  <c:v>3.6999999999999998E-2</c:v>
                </c:pt>
              </c:numCache>
            </c:numRef>
          </c:val>
          <c:smooth val="0"/>
          <c:extLst>
            <c:ext xmlns:c16="http://schemas.microsoft.com/office/drawing/2014/chart" uri="{C3380CC4-5D6E-409C-BE32-E72D297353CC}">
              <c16:uniqueId val="{0000000C-1BF9-4690-860C-7D95075438B9}"/>
            </c:ext>
          </c:extLst>
        </c:ser>
        <c:dLbls>
          <c:showLegendKey val="0"/>
          <c:showVal val="0"/>
          <c:showCatName val="0"/>
          <c:showSerName val="0"/>
          <c:showPercent val="0"/>
          <c:showBubbleSize val="0"/>
        </c:dLbls>
        <c:marker val="1"/>
        <c:smooth val="0"/>
        <c:axId val="388289456"/>
        <c:axId val="388281256"/>
      </c:lineChart>
      <c:catAx>
        <c:axId val="3882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crossAx val="388281256"/>
        <c:crosses val="autoZero"/>
        <c:auto val="1"/>
        <c:lblAlgn val="ctr"/>
        <c:lblOffset val="100"/>
        <c:noMultiLvlLbl val="0"/>
      </c:catAx>
      <c:valAx>
        <c:axId val="388281256"/>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88289456"/>
        <c:crosses val="autoZero"/>
        <c:crossBetween val="between"/>
      </c:valAx>
      <c:spPr>
        <a:noFill/>
        <a:ln w="25400">
          <a:noFill/>
        </a:ln>
        <a:effectLst/>
      </c:spPr>
    </c:plotArea>
    <c:legend>
      <c:legendPos val="r"/>
      <c:layout>
        <c:manualLayout>
          <c:xMode val="edge"/>
          <c:yMode val="edge"/>
          <c:x val="0.75193259675379964"/>
          <c:y val="2.8118021264291117E-2"/>
          <c:w val="0.17477814032551139"/>
          <c:h val="8.618947757158494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175853018372715E-2"/>
          <c:y val="0.19458880139982501"/>
          <c:w val="0.85868325899821962"/>
          <c:h val="0.69924832312627594"/>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164B-40EE-A374-79FC2558ED33}"/>
              </c:ext>
            </c:extLst>
          </c:dPt>
          <c:dPt>
            <c:idx val="1"/>
            <c:bubble3D val="0"/>
            <c:spPr>
              <a:solidFill>
                <a:srgbClr val="1A3260">
                  <a:lumMod val="75000"/>
                </a:srgb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164B-40EE-A374-79FC2558ED3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164B-40EE-A374-79FC2558ED33}"/>
              </c:ext>
            </c:extLst>
          </c:dPt>
          <c:dPt>
            <c:idx val="3"/>
            <c:bubble3D val="0"/>
            <c:spPr>
              <a:solidFill>
                <a:srgbClr val="FFC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164B-40EE-A374-79FC2558ED3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164B-40EE-A374-79FC2558ED33}"/>
              </c:ext>
            </c:extLst>
          </c:dPt>
          <c:dLbls>
            <c:dLbl>
              <c:idx val="0"/>
              <c:layout>
                <c:manualLayout>
                  <c:x val="7.4828845694987281E-3"/>
                  <c:y val="-1.61624956797822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4B-40EE-A374-79FC2558ED33}"/>
                </c:ext>
              </c:extLst>
            </c:dLbl>
            <c:dLbl>
              <c:idx val="1"/>
              <c:layout>
                <c:manualLayout>
                  <c:x val="-5.5760695996916555E-2"/>
                  <c:y val="-5.69210317279535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4B-40EE-A374-79FC2558ED33}"/>
                </c:ext>
              </c:extLst>
            </c:dLbl>
            <c:dLbl>
              <c:idx val="2"/>
              <c:layout>
                <c:manualLayout>
                  <c:x val="2.6191472569425327E-2"/>
                  <c:y val="-0.275611227325493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4B-40EE-A374-79FC2558ED33}"/>
                </c:ext>
              </c:extLst>
            </c:dLbl>
            <c:dLbl>
              <c:idx val="4"/>
              <c:layout>
                <c:manualLayout>
                  <c:x val="5.1104931813593232E-3"/>
                  <c:y val="3.4197970619436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64B-40EE-A374-79FC2558ED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'Split FY24 Direct '!$A$2:$A$6</c:f>
              <c:strCache>
                <c:ptCount val="5"/>
                <c:pt idx="0">
                  <c:v>Pre-K</c:v>
                </c:pt>
                <c:pt idx="1">
                  <c:v>K-12</c:v>
                </c:pt>
                <c:pt idx="2">
                  <c:v>ACCS</c:v>
                </c:pt>
                <c:pt idx="3">
                  <c:v>4 Yr.</c:v>
                </c:pt>
                <c:pt idx="4">
                  <c:v>Other</c:v>
                </c:pt>
              </c:strCache>
            </c:strRef>
          </c:cat>
          <c:val>
            <c:numRef>
              <c:f>'Split FY24 Direct '!$B$2:$B$6</c:f>
              <c:numCache>
                <c:formatCode>_("$"* #,##0_);_("$"* \(#,##0\);_("$"* "-"??_);_(@_)</c:formatCode>
                <c:ptCount val="5"/>
                <c:pt idx="0">
                  <c:v>194570293</c:v>
                </c:pt>
                <c:pt idx="1">
                  <c:v>5794641694</c:v>
                </c:pt>
                <c:pt idx="2">
                  <c:v>551286557</c:v>
                </c:pt>
                <c:pt idx="3">
                  <c:v>1705682481</c:v>
                </c:pt>
                <c:pt idx="4">
                  <c:v>552413016</c:v>
                </c:pt>
              </c:numCache>
            </c:numRef>
          </c:val>
          <c:extLst>
            <c:ext xmlns:c16="http://schemas.microsoft.com/office/drawing/2014/chart" uri="{C3380CC4-5D6E-409C-BE32-E72D297353CC}">
              <c16:uniqueId val="{0000000A-164B-40EE-A374-79FC2558ED33}"/>
            </c:ext>
          </c:extLst>
        </c:ser>
        <c:dLbls>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Simplified</a:t>
            </a:r>
            <a:r>
              <a:rPr lang="en-US" baseline="0" dirty="0">
                <a:solidFill>
                  <a:schemeClr val="tx1"/>
                </a:solidFill>
              </a:rPr>
              <a:t> Sellers Use Tax</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Total Receipts</c:v>
          </c:tx>
          <c:spPr>
            <a:ln w="28575" cap="rnd">
              <a:solidFill>
                <a:srgbClr val="1A3260"/>
              </a:solidFill>
              <a:round/>
            </a:ln>
            <a:effectLst/>
          </c:spPr>
          <c:marker>
            <c:symbol val="none"/>
          </c:marker>
          <c:dLbls>
            <c:dLbl>
              <c:idx val="0"/>
              <c:layout>
                <c:manualLayout>
                  <c:x val="-4.292748380545696E-2"/>
                  <c:y val="-4.9082458655936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37-4BBD-A2F1-DECF44C1468F}"/>
                </c:ext>
              </c:extLst>
            </c:dLbl>
            <c:dLbl>
              <c:idx val="1"/>
              <c:layout>
                <c:manualLayout>
                  <c:x val="-5.6744409539481185E-2"/>
                  <c:y val="-4.1119921453018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37-4BBD-A2F1-DECF44C146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'SSUT ETF'!$A$3:$A$8</c:f>
              <c:strCache>
                <c:ptCount val="6"/>
                <c:pt idx="0">
                  <c:v>2019</c:v>
                </c:pt>
                <c:pt idx="1">
                  <c:v>2020</c:v>
                </c:pt>
                <c:pt idx="2">
                  <c:v>2021</c:v>
                </c:pt>
                <c:pt idx="3">
                  <c:v>2022</c:v>
                </c:pt>
                <c:pt idx="4">
                  <c:v>2023</c:v>
                </c:pt>
                <c:pt idx="5">
                  <c:v>2024 estimate</c:v>
                </c:pt>
              </c:strCache>
            </c:strRef>
          </c:cat>
          <c:val>
            <c:numRef>
              <c:f>'SSUT ETF'!$B$3:$B$8</c:f>
              <c:numCache>
                <c:formatCode>_("$"* #,##0_);_("$"* \(#,##0\);_("$"* "-"??_);_(@_)</c:formatCode>
                <c:ptCount val="6"/>
                <c:pt idx="0">
                  <c:v>23292598</c:v>
                </c:pt>
                <c:pt idx="1">
                  <c:v>46259499</c:v>
                </c:pt>
                <c:pt idx="2">
                  <c:v>64247692</c:v>
                </c:pt>
                <c:pt idx="3">
                  <c:v>77625560</c:v>
                </c:pt>
                <c:pt idx="4">
                  <c:v>92232440</c:v>
                </c:pt>
                <c:pt idx="5">
                  <c:v>93329987</c:v>
                </c:pt>
              </c:numCache>
            </c:numRef>
          </c:val>
          <c:smooth val="0"/>
          <c:extLst>
            <c:ext xmlns:c16="http://schemas.microsoft.com/office/drawing/2014/chart" uri="{C3380CC4-5D6E-409C-BE32-E72D297353CC}">
              <c16:uniqueId val="{00000000-0337-4BBD-A2F1-DECF44C1468F}"/>
            </c:ext>
          </c:extLst>
        </c:ser>
        <c:dLbls>
          <c:showLegendKey val="0"/>
          <c:showVal val="0"/>
          <c:showCatName val="0"/>
          <c:showSerName val="0"/>
          <c:showPercent val="0"/>
          <c:showBubbleSize val="0"/>
        </c:dLbls>
        <c:smooth val="0"/>
        <c:axId val="1518416448"/>
        <c:axId val="1533491760"/>
      </c:lineChart>
      <c:catAx>
        <c:axId val="1518416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33491760"/>
        <c:crosses val="autoZero"/>
        <c:auto val="1"/>
        <c:lblAlgn val="ctr"/>
        <c:lblOffset val="100"/>
        <c:noMultiLvlLbl val="0"/>
      </c:catAx>
      <c:valAx>
        <c:axId val="15334917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18416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326202974628173"/>
          <c:y val="0.18097222222222226"/>
          <c:w val="0.48563538932633421"/>
          <c:h val="0.72088764946048411"/>
        </c:manualLayout>
      </c:layout>
      <c:bar3DChart>
        <c:barDir val="col"/>
        <c:grouping val="standard"/>
        <c:varyColors val="0"/>
        <c:ser>
          <c:idx val="0"/>
          <c:order val="0"/>
          <c:tx>
            <c:v>Total Appropriation</c:v>
          </c:tx>
          <c:spPr>
            <a:solidFill>
              <a:schemeClr val="accent1"/>
            </a:solidFill>
            <a:ln>
              <a:noFill/>
            </a:ln>
            <a:effectLst/>
            <a:sp3d/>
          </c:spPr>
          <c:invertIfNegative val="0"/>
          <c:cat>
            <c:strRef>
              <c:f>'ETF Revenues vs. Appr.'!$A$3:$A$8</c:f>
              <c:strCache>
                <c:ptCount val="6"/>
                <c:pt idx="0">
                  <c:v>2024 est.</c:v>
                </c:pt>
                <c:pt idx="1">
                  <c:v>2023</c:v>
                </c:pt>
                <c:pt idx="2">
                  <c:v>2022</c:v>
                </c:pt>
                <c:pt idx="3">
                  <c:v>2021</c:v>
                </c:pt>
                <c:pt idx="4">
                  <c:v>2020</c:v>
                </c:pt>
                <c:pt idx="5">
                  <c:v>2019</c:v>
                </c:pt>
              </c:strCache>
            </c:strRef>
          </c:cat>
          <c:val>
            <c:numRef>
              <c:f>'ETF Revenues vs. Appr.'!$D$3:$D$8</c:f>
              <c:numCache>
                <c:formatCode>_("$"* #,##0_);_("$"* \(#,##0\);_("$"* "-"??_);_(@_)</c:formatCode>
                <c:ptCount val="6"/>
                <c:pt idx="0">
                  <c:v>8798594041</c:v>
                </c:pt>
                <c:pt idx="1">
                  <c:v>11049257958</c:v>
                </c:pt>
                <c:pt idx="2">
                  <c:v>8955860191</c:v>
                </c:pt>
                <c:pt idx="3">
                  <c:v>7354684505</c:v>
                </c:pt>
                <c:pt idx="4">
                  <c:v>7157925973</c:v>
                </c:pt>
                <c:pt idx="5">
                  <c:v>6640398237</c:v>
                </c:pt>
              </c:numCache>
            </c:numRef>
          </c:val>
          <c:extLst>
            <c:ext xmlns:c16="http://schemas.microsoft.com/office/drawing/2014/chart" uri="{C3380CC4-5D6E-409C-BE32-E72D297353CC}">
              <c16:uniqueId val="{00000000-A5EE-47C5-8358-25B93F2CC307}"/>
            </c:ext>
          </c:extLst>
        </c:ser>
        <c:ser>
          <c:idx val="1"/>
          <c:order val="1"/>
          <c:tx>
            <c:v>Total Revenue</c:v>
          </c:tx>
          <c:spPr>
            <a:solidFill>
              <a:schemeClr val="accent6">
                <a:lumMod val="75000"/>
              </a:schemeClr>
            </a:solidFill>
            <a:ln>
              <a:noFill/>
            </a:ln>
            <a:effectLst/>
            <a:sp3d/>
          </c:spPr>
          <c:invertIfNegative val="0"/>
          <c:val>
            <c:numRef>
              <c:f>'ETF Revenues vs. Appr.'!$E$3:$E$8</c:f>
              <c:numCache>
                <c:formatCode>_("$"* #,##0_);_("$"* \(#,##0\);_("$"* "-"??_);_(@_)</c:formatCode>
                <c:ptCount val="6"/>
                <c:pt idx="0">
                  <c:v>10248000000</c:v>
                </c:pt>
                <c:pt idx="1">
                  <c:v>10430960185</c:v>
                </c:pt>
                <c:pt idx="2">
                  <c:v>10419531598</c:v>
                </c:pt>
                <c:pt idx="3">
                  <c:v>8643813063</c:v>
                </c:pt>
                <c:pt idx="4">
                  <c:v>7741237483</c:v>
                </c:pt>
                <c:pt idx="5">
                  <c:v>7215276203</c:v>
                </c:pt>
              </c:numCache>
            </c:numRef>
          </c:val>
          <c:extLst>
            <c:ext xmlns:c16="http://schemas.microsoft.com/office/drawing/2014/chart" uri="{C3380CC4-5D6E-409C-BE32-E72D297353CC}">
              <c16:uniqueId val="{00000001-A5EE-47C5-8358-25B93F2CC307}"/>
            </c:ext>
          </c:extLst>
        </c:ser>
        <c:dLbls>
          <c:showLegendKey val="0"/>
          <c:showVal val="0"/>
          <c:showCatName val="0"/>
          <c:showSerName val="0"/>
          <c:showPercent val="0"/>
          <c:showBubbleSize val="0"/>
        </c:dLbls>
        <c:gapWidth val="150"/>
        <c:shape val="box"/>
        <c:axId val="1518416448"/>
        <c:axId val="1533491760"/>
        <c:axId val="1704133728"/>
      </c:bar3DChart>
      <c:catAx>
        <c:axId val="1518416448"/>
        <c:scaling>
          <c:orientation val="maxMin"/>
        </c:scaling>
        <c:delete val="0"/>
        <c:axPos val="b"/>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33491760"/>
        <c:crosses val="autoZero"/>
        <c:auto val="1"/>
        <c:lblAlgn val="ctr"/>
        <c:lblOffset val="100"/>
        <c:noMultiLvlLbl val="0"/>
      </c:catAx>
      <c:valAx>
        <c:axId val="1533491760"/>
        <c:scaling>
          <c:orientation val="minMax"/>
        </c:scaling>
        <c:delete val="0"/>
        <c:axPos val="r"/>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18416448"/>
        <c:crosses val="autoZero"/>
        <c:crossBetween val="between"/>
      </c:valAx>
      <c:serAx>
        <c:axId val="1704133728"/>
        <c:scaling>
          <c:orientation val="minMax"/>
        </c:scaling>
        <c:delete val="1"/>
        <c:axPos val="b"/>
        <c:majorTickMark val="none"/>
        <c:minorTickMark val="none"/>
        <c:tickLblPos val="nextTo"/>
        <c:crossAx val="1533491760"/>
        <c:crosses val="autoZero"/>
      </c:serAx>
      <c:spPr>
        <a:noFill/>
        <a:ln>
          <a:noFill/>
        </a:ln>
        <a:effectLst/>
      </c:spPr>
    </c:plotArea>
    <c:legend>
      <c:legendPos val="l"/>
      <c:layout>
        <c:manualLayout>
          <c:xMode val="edge"/>
          <c:yMode val="edge"/>
          <c:x val="8.4054237513104299E-2"/>
          <c:y val="0.43484804249718129"/>
          <c:w val="0.10109183471696587"/>
          <c:h val="0.105335641424135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78833535414465E-2"/>
          <c:y val="3.5115925285778782E-2"/>
          <c:w val="0.95326745074674057"/>
          <c:h val="0.8908269259966437"/>
        </c:manualLayout>
      </c:layout>
      <c:lineChart>
        <c:grouping val="standard"/>
        <c:varyColors val="0"/>
        <c:ser>
          <c:idx val="0"/>
          <c:order val="0"/>
          <c:tx>
            <c:strRef>
              <c:f>'Labor Force Participation Rate'!$B$1</c:f>
              <c:strCache>
                <c:ptCount val="1"/>
                <c:pt idx="0">
                  <c:v>rate </c:v>
                </c:pt>
              </c:strCache>
            </c:strRef>
          </c:tx>
          <c:spPr>
            <a:ln w="28575" cap="rnd">
              <a:solidFill>
                <a:srgbClr val="1A326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2CF-9A2A-122099FB8F08}"/>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2CF-9A2A-122099FB8F08}"/>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2CF-9A2A-122099FB8F08}"/>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2CF-9A2A-122099FB8F0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2CF-9A2A-122099FB8F0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A6-42CF-9A2A-122099FB8F08}"/>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2CF-9A2A-122099FB8F0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6-42CF-9A2A-122099FB8F0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A6-42CF-9A2A-122099FB8F0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6-42CF-9A2A-122099FB8F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'Labor Force Participation Rate'!$A$2:$A$11</c:f>
              <c:strCache>
                <c:ptCount val="10"/>
                <c:pt idx="0">
                  <c:v>2014</c:v>
                </c:pt>
                <c:pt idx="1">
                  <c:v>2015</c:v>
                </c:pt>
                <c:pt idx="2">
                  <c:v>2016</c:v>
                </c:pt>
                <c:pt idx="3">
                  <c:v>2017</c:v>
                </c:pt>
                <c:pt idx="4">
                  <c:v>2018</c:v>
                </c:pt>
                <c:pt idx="5">
                  <c:v>2019</c:v>
                </c:pt>
                <c:pt idx="6">
                  <c:v>2020</c:v>
                </c:pt>
                <c:pt idx="7">
                  <c:v>2021</c:v>
                </c:pt>
                <c:pt idx="8">
                  <c:v>2022</c:v>
                </c:pt>
                <c:pt idx="9">
                  <c:v>2023 est.</c:v>
                </c:pt>
              </c:strCache>
            </c:strRef>
          </c:cat>
          <c:val>
            <c:numRef>
              <c:f>'Labor Force Participation Rate'!$B$2:$B$11</c:f>
              <c:numCache>
                <c:formatCode>General</c:formatCode>
                <c:ptCount val="10"/>
                <c:pt idx="0">
                  <c:v>57.23</c:v>
                </c:pt>
                <c:pt idx="1">
                  <c:v>56.65</c:v>
                </c:pt>
                <c:pt idx="2">
                  <c:v>56.49</c:v>
                </c:pt>
                <c:pt idx="3">
                  <c:v>56.66</c:v>
                </c:pt>
                <c:pt idx="4">
                  <c:v>57.26</c:v>
                </c:pt>
                <c:pt idx="5">
                  <c:v>57.75</c:v>
                </c:pt>
                <c:pt idx="6">
                  <c:v>57.22</c:v>
                </c:pt>
                <c:pt idx="7">
                  <c:v>56.63</c:v>
                </c:pt>
                <c:pt idx="8">
                  <c:v>56.96</c:v>
                </c:pt>
                <c:pt idx="9">
                  <c:v>56.92</c:v>
                </c:pt>
              </c:numCache>
            </c:numRef>
          </c:val>
          <c:smooth val="0"/>
          <c:extLst>
            <c:ext xmlns:c16="http://schemas.microsoft.com/office/drawing/2014/chart" uri="{C3380CC4-5D6E-409C-BE32-E72D297353CC}">
              <c16:uniqueId val="{00000000-18A6-42CF-9A2A-122099FB8F08}"/>
            </c:ext>
          </c:extLst>
        </c:ser>
        <c:dLbls>
          <c:showLegendKey val="0"/>
          <c:showVal val="0"/>
          <c:showCatName val="0"/>
          <c:showSerName val="0"/>
          <c:showPercent val="0"/>
          <c:showBubbleSize val="0"/>
        </c:dLbls>
        <c:smooth val="0"/>
        <c:axId val="1820493247"/>
        <c:axId val="1822489839"/>
      </c:lineChart>
      <c:catAx>
        <c:axId val="182049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2489839"/>
        <c:crosses val="autoZero"/>
        <c:auto val="1"/>
        <c:lblAlgn val="ctr"/>
        <c:lblOffset val="100"/>
        <c:noMultiLvlLbl val="0"/>
      </c:catAx>
      <c:valAx>
        <c:axId val="1822489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49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GDP!$B$1</c:f>
              <c:strCache>
                <c:ptCount val="1"/>
                <c:pt idx="0">
                  <c:v>Alabama</c:v>
                </c:pt>
              </c:strCache>
            </c:strRef>
          </c:tx>
          <c:spPr>
            <a:ln w="28575" cap="rnd">
              <a:solidFill>
                <a:schemeClr val="accent1">
                  <a:lumMod val="60000"/>
                  <a:lumOff val="40000"/>
                </a:schemeClr>
              </a:solidFill>
              <a:round/>
            </a:ln>
            <a:effectLst/>
          </c:spPr>
          <c:marker>
            <c:symbol val="none"/>
          </c:marker>
          <c:dLbls>
            <c:dLbl>
              <c:idx val="6"/>
              <c:layout>
                <c:manualLayout>
                  <c:x val="-3.1023417394463119E-2"/>
                  <c:y val="-5.6833584531808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DE-47D7-B2C0-43F458AE299F}"/>
                </c:ext>
              </c:extLst>
            </c:dLbl>
            <c:dLbl>
              <c:idx val="7"/>
              <c:layout>
                <c:manualLayout>
                  <c:x val="-2.1280103145001707E-2"/>
                  <c:y val="6.4812211532592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DE-47D7-B2C0-43F458AE29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GDP!$A$2:$A$11</c:f>
              <c:strCache>
                <c:ptCount val="10"/>
                <c:pt idx="0">
                  <c:v>2014</c:v>
                </c:pt>
                <c:pt idx="1">
                  <c:v>2015</c:v>
                </c:pt>
                <c:pt idx="2">
                  <c:v>2016</c:v>
                </c:pt>
                <c:pt idx="3">
                  <c:v>2017</c:v>
                </c:pt>
                <c:pt idx="4">
                  <c:v>2018</c:v>
                </c:pt>
                <c:pt idx="5">
                  <c:v>2019</c:v>
                </c:pt>
                <c:pt idx="6">
                  <c:v>2020</c:v>
                </c:pt>
                <c:pt idx="7">
                  <c:v>2021</c:v>
                </c:pt>
                <c:pt idx="8">
                  <c:v>2022</c:v>
                </c:pt>
                <c:pt idx="9">
                  <c:v>2023 est.</c:v>
                </c:pt>
              </c:strCache>
            </c:strRef>
          </c:cat>
          <c:val>
            <c:numRef>
              <c:f>GDP!$B$2:$B$11</c:f>
              <c:numCache>
                <c:formatCode>0.0</c:formatCode>
                <c:ptCount val="10"/>
                <c:pt idx="0">
                  <c:v>-0.52</c:v>
                </c:pt>
                <c:pt idx="1">
                  <c:v>0.79</c:v>
                </c:pt>
                <c:pt idx="2">
                  <c:v>1.57</c:v>
                </c:pt>
                <c:pt idx="3">
                  <c:v>1.72</c:v>
                </c:pt>
                <c:pt idx="4">
                  <c:v>1.94</c:v>
                </c:pt>
                <c:pt idx="5" formatCode="General">
                  <c:v>1.87</c:v>
                </c:pt>
                <c:pt idx="6" formatCode="General">
                  <c:v>-1.27</c:v>
                </c:pt>
                <c:pt idx="7" formatCode="General">
                  <c:v>4.42</c:v>
                </c:pt>
                <c:pt idx="8" formatCode="General">
                  <c:v>1.69</c:v>
                </c:pt>
                <c:pt idx="9" formatCode="General">
                  <c:v>2.27</c:v>
                </c:pt>
              </c:numCache>
            </c:numRef>
          </c:val>
          <c:smooth val="0"/>
          <c:extLst>
            <c:ext xmlns:c16="http://schemas.microsoft.com/office/drawing/2014/chart" uri="{C3380CC4-5D6E-409C-BE32-E72D297353CC}">
              <c16:uniqueId val="{00000002-43DE-47D7-B2C0-43F458AE299F}"/>
            </c:ext>
          </c:extLst>
        </c:ser>
        <c:ser>
          <c:idx val="1"/>
          <c:order val="1"/>
          <c:tx>
            <c:strRef>
              <c:f>GDP!$C$1</c:f>
              <c:strCache>
                <c:ptCount val="1"/>
                <c:pt idx="0">
                  <c:v>United States</c:v>
                </c:pt>
              </c:strCache>
            </c:strRef>
          </c:tx>
          <c:spPr>
            <a:ln w="28575" cap="rnd">
              <a:solidFill>
                <a:schemeClr val="tx1"/>
              </a:solidFill>
              <a:round/>
            </a:ln>
            <a:effectLst/>
          </c:spPr>
          <c:marker>
            <c:symbol val="none"/>
          </c:marker>
          <c:dLbls>
            <c:dLbl>
              <c:idx val="6"/>
              <c:layout>
                <c:manualLayout>
                  <c:x val="-2.3226146439297428E-2"/>
                  <c:y val="2.5825832593823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DE-47D7-B2C0-43F458AE29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GDP!$A$2:$A$11</c:f>
              <c:strCache>
                <c:ptCount val="10"/>
                <c:pt idx="0">
                  <c:v>2014</c:v>
                </c:pt>
                <c:pt idx="1">
                  <c:v>2015</c:v>
                </c:pt>
                <c:pt idx="2">
                  <c:v>2016</c:v>
                </c:pt>
                <c:pt idx="3">
                  <c:v>2017</c:v>
                </c:pt>
                <c:pt idx="4">
                  <c:v>2018</c:v>
                </c:pt>
                <c:pt idx="5">
                  <c:v>2019</c:v>
                </c:pt>
                <c:pt idx="6">
                  <c:v>2020</c:v>
                </c:pt>
                <c:pt idx="7">
                  <c:v>2021</c:v>
                </c:pt>
                <c:pt idx="8">
                  <c:v>2022</c:v>
                </c:pt>
                <c:pt idx="9">
                  <c:v>2023 est.</c:v>
                </c:pt>
              </c:strCache>
            </c:strRef>
          </c:cat>
          <c:val>
            <c:numRef>
              <c:f>GDP!$C$2:$C$11</c:f>
              <c:numCache>
                <c:formatCode>0.0</c:formatCode>
                <c:ptCount val="10"/>
                <c:pt idx="0">
                  <c:v>2.52</c:v>
                </c:pt>
                <c:pt idx="1">
                  <c:v>2.95</c:v>
                </c:pt>
                <c:pt idx="2">
                  <c:v>1.82</c:v>
                </c:pt>
                <c:pt idx="3">
                  <c:v>2.46</c:v>
                </c:pt>
                <c:pt idx="4">
                  <c:v>2.97</c:v>
                </c:pt>
                <c:pt idx="5" formatCode="General">
                  <c:v>2.4700000000000002</c:v>
                </c:pt>
                <c:pt idx="6" formatCode="General">
                  <c:v>-2.21</c:v>
                </c:pt>
                <c:pt idx="7" formatCode="General">
                  <c:v>5.8</c:v>
                </c:pt>
                <c:pt idx="8" formatCode="General">
                  <c:v>1.94</c:v>
                </c:pt>
                <c:pt idx="9" formatCode="General">
                  <c:v>2.42</c:v>
                </c:pt>
              </c:numCache>
            </c:numRef>
          </c:val>
          <c:smooth val="0"/>
          <c:extLst>
            <c:ext xmlns:c16="http://schemas.microsoft.com/office/drawing/2014/chart" uri="{C3380CC4-5D6E-409C-BE32-E72D297353CC}">
              <c16:uniqueId val="{00000004-43DE-47D7-B2C0-43F458AE299F}"/>
            </c:ext>
          </c:extLst>
        </c:ser>
        <c:dLbls>
          <c:showLegendKey val="0"/>
          <c:showVal val="0"/>
          <c:showCatName val="0"/>
          <c:showSerName val="0"/>
          <c:showPercent val="0"/>
          <c:showBubbleSize val="0"/>
        </c:dLbls>
        <c:smooth val="0"/>
        <c:axId val="1365038191"/>
        <c:axId val="523309103"/>
      </c:lineChart>
      <c:catAx>
        <c:axId val="13650381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23309103"/>
        <c:crosses val="autoZero"/>
        <c:auto val="1"/>
        <c:lblAlgn val="ctr"/>
        <c:lblOffset val="100"/>
        <c:noMultiLvlLbl val="0"/>
      </c:catAx>
      <c:valAx>
        <c:axId val="5233091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65038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'Gen Fund Pie Chart'!$B$1</c:f>
              <c:strCache>
                <c:ptCount val="1"/>
                <c:pt idx="0">
                  <c:v>Funds</c:v>
                </c:pt>
              </c:strCache>
            </c:strRef>
          </c:tx>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32E-469B-8523-2E8824B12C9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32E-469B-8523-2E8824B12C9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32E-469B-8523-2E8824B12C9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32E-469B-8523-2E8824B12C9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32E-469B-8523-2E8824B12C9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32E-469B-8523-2E8824B12C9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32E-469B-8523-2E8824B12C97}"/>
              </c:ext>
            </c:extLst>
          </c:dPt>
          <c:dLbls>
            <c:dLbl>
              <c:idx val="0"/>
              <c:layout>
                <c:manualLayout>
                  <c:x val="-0.17842858996237637"/>
                  <c:y val="-3.34903136849135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32E-469B-8523-2E8824B12C97}"/>
                </c:ext>
              </c:extLst>
            </c:dLbl>
            <c:dLbl>
              <c:idx val="1"/>
              <c:layout>
                <c:manualLayout>
                  <c:x val="-5.6698668480393462E-2"/>
                  <c:y val="-3.17128253084123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32E-469B-8523-2E8824B12C97}"/>
                </c:ext>
              </c:extLst>
            </c:dLbl>
            <c:dLbl>
              <c:idx val="2"/>
              <c:layout>
                <c:manualLayout>
                  <c:x val="-5.498696383882247E-2"/>
                  <c:y val="-3.86942174368432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32E-469B-8523-2E8824B12C97}"/>
                </c:ext>
              </c:extLst>
            </c:dLbl>
            <c:dLbl>
              <c:idx val="3"/>
              <c:layout>
                <c:manualLayout>
                  <c:x val="-2.1345907342977394E-2"/>
                  <c:y val="-7.1806351718552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32E-469B-8523-2E8824B12C97}"/>
                </c:ext>
              </c:extLst>
            </c:dLbl>
            <c:dLbl>
              <c:idx val="4"/>
              <c:layout>
                <c:manualLayout>
                  <c:x val="7.9251314515918062E-2"/>
                  <c:y val="-1.8734041306363934E-2"/>
                </c:manualLayout>
              </c:layout>
              <c:tx>
                <c:rich>
                  <a:bodyPr/>
                  <a:lstStyle/>
                  <a:p>
                    <a:r>
                      <a:rPr lang="en-US" baseline="0"/>
                      <a:t>Debt Service
</a:t>
                    </a:r>
                    <a:fld id="{27536BF7-2E6D-4797-B2D9-AECF4D86EF9D}" type="PERCENTAGE">
                      <a:rPr lang="en-US"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32E-469B-8523-2E8824B12C97}"/>
                </c:ext>
              </c:extLst>
            </c:dLbl>
            <c:dLbl>
              <c:idx val="5"/>
              <c:layout>
                <c:manualLayout>
                  <c:x val="9.2019602200887674E-2"/>
                  <c:y val="0.10310726994355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32E-469B-8523-2E8824B12C97}"/>
                </c:ext>
              </c:extLst>
            </c:dLbl>
            <c:dLbl>
              <c:idx val="6"/>
              <c:layout>
                <c:manualLayout>
                  <c:x val="2.7709385164063793E-2"/>
                  <c:y val="0.1918036675192401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32E-469B-8523-2E8824B12C9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 Fund Pie Chart'!$A$2:$A$8</c:f>
              <c:strCache>
                <c:ptCount val="7"/>
                <c:pt idx="0">
                  <c:v>Health Services</c:v>
                </c:pt>
                <c:pt idx="1">
                  <c:v>Criminal Justice </c:v>
                </c:pt>
                <c:pt idx="2">
                  <c:v>Judicial</c:v>
                </c:pt>
                <c:pt idx="3">
                  <c:v>Law Enforcement &amp; Military</c:v>
                </c:pt>
                <c:pt idx="4">
                  <c:v>Debt Services</c:v>
                </c:pt>
                <c:pt idx="5">
                  <c:v>Legislature</c:v>
                </c:pt>
                <c:pt idx="6">
                  <c:v>Other agencies</c:v>
                </c:pt>
              </c:strCache>
            </c:strRef>
          </c:cat>
          <c:val>
            <c:numRef>
              <c:f>'Gen Fund Pie Chart'!$B$2:$B$8</c:f>
              <c:numCache>
                <c:formatCode>_("$"* #,##0.00_);_("$"* \(#,##0.00\);_("$"* "-"??_);_(@_)</c:formatCode>
                <c:ptCount val="7"/>
                <c:pt idx="0">
                  <c:v>1557649234</c:v>
                </c:pt>
                <c:pt idx="1">
                  <c:v>1004173777</c:v>
                </c:pt>
                <c:pt idx="2">
                  <c:v>254018942</c:v>
                </c:pt>
                <c:pt idx="3">
                  <c:v>67961767</c:v>
                </c:pt>
                <c:pt idx="4">
                  <c:v>90262718</c:v>
                </c:pt>
                <c:pt idx="5">
                  <c:v>69003097</c:v>
                </c:pt>
                <c:pt idx="6">
                  <c:v>522965563</c:v>
                </c:pt>
              </c:numCache>
            </c:numRef>
          </c:val>
          <c:extLst>
            <c:ext xmlns:c16="http://schemas.microsoft.com/office/drawing/2014/chart" uri="{C3380CC4-5D6E-409C-BE32-E72D297353CC}">
              <c16:uniqueId val="{0000000E-732E-469B-8523-2E8824B12C97}"/>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80358705161856"/>
          <c:y val="0.17171296296296298"/>
          <c:w val="0.77775196850393702"/>
          <c:h val="0.67003098571011954"/>
        </c:manualLayout>
      </c:layout>
      <c:lineChart>
        <c:grouping val="standard"/>
        <c:varyColors val="0"/>
        <c:ser>
          <c:idx val="0"/>
          <c:order val="0"/>
          <c:tx>
            <c:strRef>
              <c:f>'SSUT GF)'!$B$1:$B$2</c:f>
              <c:strCache>
                <c:ptCount val="2"/>
                <c:pt idx="0">
                  <c:v>General Fund: Simplified Sellers Use Tax</c:v>
                </c:pt>
                <c:pt idx="1">
                  <c:v> Actual </c:v>
                </c:pt>
              </c:strCache>
            </c:strRef>
          </c:tx>
          <c:spPr>
            <a:ln w="28575" cap="rnd">
              <a:solidFill>
                <a:schemeClr val="accent1">
                  <a:lumMod val="50000"/>
                </a:schemeClr>
              </a:solidFill>
              <a:round/>
            </a:ln>
            <a:effectLst/>
          </c:spPr>
          <c:marker>
            <c:symbol val="none"/>
          </c:marker>
          <c:dLbls>
            <c:dLbl>
              <c:idx val="0"/>
              <c:layout>
                <c:manualLayout>
                  <c:x val="-3.7035622147773083E-2"/>
                  <c:y val="-4.7227079225548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3D-4647-91D9-625CCAA8D4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'SSUT GF)'!$A$3:$A$8</c:f>
              <c:strCache>
                <c:ptCount val="6"/>
                <c:pt idx="0">
                  <c:v>2019</c:v>
                </c:pt>
                <c:pt idx="1">
                  <c:v>2020</c:v>
                </c:pt>
                <c:pt idx="2">
                  <c:v>2021</c:v>
                </c:pt>
                <c:pt idx="3">
                  <c:v>2022</c:v>
                </c:pt>
                <c:pt idx="4">
                  <c:v>2023</c:v>
                </c:pt>
                <c:pt idx="5">
                  <c:v>2024 estimate</c:v>
                </c:pt>
              </c:strCache>
            </c:strRef>
          </c:cat>
          <c:val>
            <c:numRef>
              <c:f>'SSUT GF)'!$B$3:$B$8</c:f>
              <c:numCache>
                <c:formatCode>_("$"* #,##0_);_("$"* \(#,##0\);_("$"* "-"??_);_(@_)</c:formatCode>
                <c:ptCount val="6"/>
                <c:pt idx="0">
                  <c:v>69877795</c:v>
                </c:pt>
                <c:pt idx="1">
                  <c:v>138778497</c:v>
                </c:pt>
                <c:pt idx="2">
                  <c:v>192743076</c:v>
                </c:pt>
                <c:pt idx="3">
                  <c:v>232876678</c:v>
                </c:pt>
                <c:pt idx="4">
                  <c:v>276697316</c:v>
                </c:pt>
                <c:pt idx="5">
                  <c:v>300000000</c:v>
                </c:pt>
              </c:numCache>
            </c:numRef>
          </c:val>
          <c:smooth val="0"/>
          <c:extLst>
            <c:ext xmlns:c16="http://schemas.microsoft.com/office/drawing/2014/chart" uri="{C3380CC4-5D6E-409C-BE32-E72D297353CC}">
              <c16:uniqueId val="{00000000-5CE9-486C-9920-EB9365C9EE94}"/>
            </c:ext>
          </c:extLst>
        </c:ser>
        <c:dLbls>
          <c:showLegendKey val="0"/>
          <c:showVal val="0"/>
          <c:showCatName val="0"/>
          <c:showSerName val="0"/>
          <c:showPercent val="0"/>
          <c:showBubbleSize val="0"/>
        </c:dLbls>
        <c:smooth val="0"/>
        <c:axId val="1536000783"/>
        <c:axId val="1334807343"/>
      </c:lineChart>
      <c:catAx>
        <c:axId val="153600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34807343"/>
        <c:crosses val="autoZero"/>
        <c:auto val="1"/>
        <c:lblAlgn val="ctr"/>
        <c:lblOffset val="100"/>
        <c:noMultiLvlLbl val="0"/>
      </c:catAx>
      <c:valAx>
        <c:axId val="133480734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36000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'interest on state deposits'!$B$1:$B$2</c:f>
              <c:strCache>
                <c:ptCount val="2"/>
                <c:pt idx="0">
                  <c:v>General Fund: Interest on State Deposits</c:v>
                </c:pt>
                <c:pt idx="1">
                  <c:v> Actual </c:v>
                </c:pt>
              </c:strCache>
            </c:strRef>
          </c:tx>
          <c:spPr>
            <a:ln w="28575" cap="rnd">
              <a:solidFill>
                <a:schemeClr val="accent1">
                  <a:lumMod val="50000"/>
                </a:schemeClr>
              </a:solidFill>
              <a:round/>
            </a:ln>
            <a:effectLst/>
          </c:spPr>
          <c:marker>
            <c:symbol val="none"/>
          </c:marker>
          <c:dLbls>
            <c:dLbl>
              <c:idx val="4"/>
              <c:layout>
                <c:manualLayout>
                  <c:x val="-6.3653836163413274E-2"/>
                  <c:y val="-7.7763239859150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0-4C68-B9AE-93157862F980}"/>
                </c:ext>
              </c:extLst>
            </c:dLbl>
            <c:dLbl>
              <c:idx val="6"/>
              <c:layout>
                <c:manualLayout>
                  <c:x val="-2.2524831177549005E-2"/>
                  <c:y val="-5.7902473734006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80-4C68-B9AE-93157862F9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'interest on state deposits'!$A$3:$A$9</c:f>
              <c:strCache>
                <c:ptCount val="7"/>
                <c:pt idx="0">
                  <c:v>2018</c:v>
                </c:pt>
                <c:pt idx="1">
                  <c:v>2019</c:v>
                </c:pt>
                <c:pt idx="2">
                  <c:v>2020</c:v>
                </c:pt>
                <c:pt idx="3">
                  <c:v>2021</c:v>
                </c:pt>
                <c:pt idx="4">
                  <c:v>2022</c:v>
                </c:pt>
                <c:pt idx="5">
                  <c:v>2023</c:v>
                </c:pt>
                <c:pt idx="6">
                  <c:v>2024 estimate</c:v>
                </c:pt>
              </c:strCache>
            </c:strRef>
          </c:cat>
          <c:val>
            <c:numRef>
              <c:f>'interest on state deposits'!$B$3:$B$9</c:f>
              <c:numCache>
                <c:formatCode>_("$"* #,##0_);_("$"* \(#,##0\);_("$"* "-"??_);_(@_)</c:formatCode>
                <c:ptCount val="7"/>
                <c:pt idx="0">
                  <c:v>31614789</c:v>
                </c:pt>
                <c:pt idx="1">
                  <c:v>63036403</c:v>
                </c:pt>
                <c:pt idx="2">
                  <c:v>51525317</c:v>
                </c:pt>
                <c:pt idx="3">
                  <c:v>20261117</c:v>
                </c:pt>
                <c:pt idx="4">
                  <c:v>40373734</c:v>
                </c:pt>
                <c:pt idx="5">
                  <c:v>404602015</c:v>
                </c:pt>
                <c:pt idx="6">
                  <c:v>225000000</c:v>
                </c:pt>
              </c:numCache>
            </c:numRef>
          </c:val>
          <c:smooth val="0"/>
          <c:extLst>
            <c:ext xmlns:c16="http://schemas.microsoft.com/office/drawing/2014/chart" uri="{C3380CC4-5D6E-409C-BE32-E72D297353CC}">
              <c16:uniqueId val="{00000000-C10D-4842-A578-C3639AA6995F}"/>
            </c:ext>
          </c:extLst>
        </c:ser>
        <c:dLbls>
          <c:showLegendKey val="0"/>
          <c:showVal val="0"/>
          <c:showCatName val="0"/>
          <c:showSerName val="0"/>
          <c:showPercent val="0"/>
          <c:showBubbleSize val="0"/>
        </c:dLbls>
        <c:smooth val="0"/>
        <c:axId val="1536027231"/>
        <c:axId val="1657487183"/>
      </c:lineChart>
      <c:catAx>
        <c:axId val="153602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57487183"/>
        <c:crosses val="autoZero"/>
        <c:auto val="1"/>
        <c:lblAlgn val="ctr"/>
        <c:lblOffset val="100"/>
        <c:noMultiLvlLbl val="0"/>
      </c:catAx>
      <c:valAx>
        <c:axId val="165748718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36027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8.1536362358850215E-2"/>
          <c:y val="4.6836917632947006E-2"/>
          <c:w val="0.79204230300228018"/>
          <c:h val="0.89989115948569742"/>
        </c:manualLayout>
      </c:layout>
      <c:bar3DChart>
        <c:barDir val="col"/>
        <c:grouping val="standard"/>
        <c:varyColors val="0"/>
        <c:dLbls>
          <c:showLegendKey val="0"/>
          <c:showVal val="0"/>
          <c:showCatName val="0"/>
          <c:showSerName val="0"/>
          <c:showPercent val="0"/>
          <c:showBubbleSize val="0"/>
        </c:dLbls>
        <c:gapWidth val="150"/>
        <c:shape val="box"/>
        <c:axId val="1518416448"/>
        <c:axId val="1533491760"/>
        <c:axId val="1704133728"/>
      </c:bar3DChart>
      <c:catAx>
        <c:axId val="1518416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33491760"/>
        <c:crosses val="autoZero"/>
        <c:auto val="1"/>
        <c:lblAlgn val="ctr"/>
        <c:lblOffset val="100"/>
        <c:noMultiLvlLbl val="0"/>
      </c:catAx>
      <c:valAx>
        <c:axId val="15334917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8416448"/>
        <c:crosses val="autoZero"/>
        <c:crossBetween val="between"/>
      </c:valAx>
      <c:serAx>
        <c:axId val="1704133728"/>
        <c:scaling>
          <c:orientation val="minMax"/>
        </c:scaling>
        <c:delete val="1"/>
        <c:axPos val="b"/>
        <c:majorTickMark val="none"/>
        <c:minorTickMark val="none"/>
        <c:tickLblPos val="nextTo"/>
        <c:crossAx val="1533491760"/>
        <c:crosses val="autoZero"/>
      </c:ser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v>Total Appropriation</c:v>
          </c:tx>
          <c:spPr>
            <a:solidFill>
              <a:schemeClr val="accent1"/>
            </a:solidFill>
            <a:ln>
              <a:noFill/>
            </a:ln>
            <a:effectLst/>
            <a:sp3d/>
          </c:spPr>
          <c:invertIfNegative val="0"/>
          <c:cat>
            <c:numRef>
              <c:f>'GF Revenues vs. Appr. (2)'!$A$3:$A$8</c:f>
              <c:numCache>
                <c:formatCode>General</c:formatCode>
                <c:ptCount val="6"/>
                <c:pt idx="0">
                  <c:v>2024</c:v>
                </c:pt>
                <c:pt idx="1">
                  <c:v>2023</c:v>
                </c:pt>
                <c:pt idx="2">
                  <c:v>2022</c:v>
                </c:pt>
                <c:pt idx="3">
                  <c:v>2021</c:v>
                </c:pt>
                <c:pt idx="4">
                  <c:v>2020</c:v>
                </c:pt>
                <c:pt idx="5">
                  <c:v>2019</c:v>
                </c:pt>
              </c:numCache>
            </c:numRef>
          </c:cat>
          <c:val>
            <c:numRef>
              <c:f>'GF Revenues vs. Appr. (2)'!$D$3:$D$8</c:f>
              <c:numCache>
                <c:formatCode>_("$"* #,##0_);_("$"* \(#,##0\);_("$"* "-"??_);_(@_)</c:formatCode>
                <c:ptCount val="6"/>
                <c:pt idx="0">
                  <c:v>2941135088</c:v>
                </c:pt>
                <c:pt idx="1">
                  <c:v>2971295959</c:v>
                </c:pt>
                <c:pt idx="2">
                  <c:v>2741414576</c:v>
                </c:pt>
                <c:pt idx="3">
                  <c:v>2423105555</c:v>
                </c:pt>
                <c:pt idx="4">
                  <c:v>2203739583</c:v>
                </c:pt>
                <c:pt idx="5">
                  <c:v>2020614678</c:v>
                </c:pt>
              </c:numCache>
            </c:numRef>
          </c:val>
          <c:extLst>
            <c:ext xmlns:c16="http://schemas.microsoft.com/office/drawing/2014/chart" uri="{C3380CC4-5D6E-409C-BE32-E72D297353CC}">
              <c16:uniqueId val="{00000000-D674-4053-A998-FB306852E04E}"/>
            </c:ext>
          </c:extLst>
        </c:ser>
        <c:ser>
          <c:idx val="1"/>
          <c:order val="1"/>
          <c:tx>
            <c:v>Total Revenue</c:v>
          </c:tx>
          <c:spPr>
            <a:solidFill>
              <a:schemeClr val="accent6">
                <a:lumMod val="75000"/>
              </a:schemeClr>
            </a:solidFill>
            <a:ln>
              <a:noFill/>
            </a:ln>
            <a:effectLst/>
            <a:sp3d/>
          </c:spPr>
          <c:invertIfNegative val="0"/>
          <c:val>
            <c:numRef>
              <c:f>'GF Revenues vs. Appr. (2)'!$E$3:$E$8</c:f>
              <c:numCache>
                <c:formatCode>_("$"* #,##0_);_("$"* \(#,##0\);_("$"* "-"??_);_(@_)</c:formatCode>
                <c:ptCount val="6"/>
                <c:pt idx="0">
                  <c:v>3098000000</c:v>
                </c:pt>
                <c:pt idx="1">
                  <c:v>3239589643</c:v>
                </c:pt>
                <c:pt idx="2">
                  <c:v>2777752621</c:v>
                </c:pt>
                <c:pt idx="3">
                  <c:v>2562158281</c:v>
                </c:pt>
                <c:pt idx="4">
                  <c:v>2299176801</c:v>
                </c:pt>
                <c:pt idx="5">
                  <c:v>2151954704</c:v>
                </c:pt>
              </c:numCache>
            </c:numRef>
          </c:val>
          <c:extLst>
            <c:ext xmlns:c16="http://schemas.microsoft.com/office/drawing/2014/chart" uri="{C3380CC4-5D6E-409C-BE32-E72D297353CC}">
              <c16:uniqueId val="{00000001-D674-4053-A998-FB306852E04E}"/>
            </c:ext>
          </c:extLst>
        </c:ser>
        <c:dLbls>
          <c:showLegendKey val="0"/>
          <c:showVal val="0"/>
          <c:showCatName val="0"/>
          <c:showSerName val="0"/>
          <c:showPercent val="0"/>
          <c:showBubbleSize val="0"/>
        </c:dLbls>
        <c:gapWidth val="150"/>
        <c:shape val="box"/>
        <c:axId val="1518416448"/>
        <c:axId val="1533491760"/>
        <c:axId val="1704133728"/>
      </c:bar3DChart>
      <c:catAx>
        <c:axId val="151841644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33491760"/>
        <c:crosses val="autoZero"/>
        <c:auto val="1"/>
        <c:lblAlgn val="ctr"/>
        <c:lblOffset val="100"/>
        <c:noMultiLvlLbl val="0"/>
      </c:catAx>
      <c:valAx>
        <c:axId val="1533491760"/>
        <c:scaling>
          <c:orientation val="minMax"/>
        </c:scaling>
        <c:delete val="0"/>
        <c:axPos val="r"/>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8416448"/>
        <c:crosses val="autoZero"/>
        <c:crossBetween val="between"/>
      </c:valAx>
      <c:serAx>
        <c:axId val="1704133728"/>
        <c:scaling>
          <c:orientation val="minMax"/>
        </c:scaling>
        <c:delete val="1"/>
        <c:axPos val="b"/>
        <c:majorTickMark val="none"/>
        <c:minorTickMark val="none"/>
        <c:tickLblPos val="nextTo"/>
        <c:crossAx val="1533491760"/>
        <c:crosses val="autoZero"/>
      </c:serAx>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A946C-1F46-432E-AD60-6E4245C69519}"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CFBF60AE-27C3-4BA4-93C8-C773D49BF24F}">
      <dgm:prSet phldrT="[Text]" custT="1"/>
      <dgm:spPr>
        <a:xfrm>
          <a:off x="2678" y="130724"/>
          <a:ext cx="1370260" cy="673200"/>
        </a:xfrm>
        <a:prstGeom prst="rect">
          <a:avLst/>
        </a:prstGeom>
        <a:noFill/>
        <a:ln>
          <a:noFill/>
        </a:ln>
        <a:effectLst/>
      </dgm:spPr>
      <dgm:t>
        <a:bodyPr/>
        <a:lstStyle/>
        <a:p>
          <a:pPr>
            <a:buNone/>
          </a:pPr>
          <a:r>
            <a:rPr lang="en-US" sz="1400">
              <a:solidFill>
                <a:sysClr val="windowText" lastClr="000000">
                  <a:hueOff val="0"/>
                  <a:satOff val="0"/>
                  <a:lumOff val="0"/>
                  <a:alphaOff val="0"/>
                </a:sysClr>
              </a:solidFill>
              <a:latin typeface="Calibri" panose="020F0502020204030204"/>
              <a:ea typeface="+mn-ea"/>
              <a:cs typeface="+mn-cs"/>
            </a:rPr>
            <a:t>ETF Appropriation Cap</a:t>
          </a:r>
        </a:p>
      </dgm:t>
    </dgm:pt>
    <dgm:pt modelId="{9079CF44-1871-4377-9896-83536D31961E}" type="parTrans" cxnId="{6E273CA1-DAD1-460A-BA69-322CD3D2178C}">
      <dgm:prSet/>
      <dgm:spPr/>
      <dgm:t>
        <a:bodyPr/>
        <a:lstStyle/>
        <a:p>
          <a:endParaRPr lang="en-US"/>
        </a:p>
      </dgm:t>
    </dgm:pt>
    <dgm:pt modelId="{014F2CA3-45AE-4364-AD4B-C047BE6933B1}" type="sibTrans" cxnId="{6E273CA1-DAD1-460A-BA69-322CD3D2178C}">
      <dgm:prSet/>
      <dgm:spPr/>
      <dgm:t>
        <a:bodyPr/>
        <a:lstStyle/>
        <a:p>
          <a:endParaRPr lang="en-US"/>
        </a:p>
      </dgm:t>
    </dgm:pt>
    <dgm:pt modelId="{347E27E5-C0A8-4F64-B341-49BFA2E6EFF7}">
      <dgm:prSet phldrT="[Text]"/>
      <dgm:spPr>
        <a:xfrm>
          <a:off x="1756612" y="4500"/>
          <a:ext cx="3727108" cy="9256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Text" lastClr="000000"/>
              </a:solidFill>
              <a:latin typeface="Calibri" panose="020F0502020204030204"/>
              <a:ea typeface="+mn-ea"/>
              <a:cs typeface="+mn-cs"/>
            </a:rPr>
            <a:t>Total recurring revenues deposited in the last completed fiscal year.</a:t>
          </a:r>
        </a:p>
      </dgm:t>
    </dgm:pt>
    <dgm:pt modelId="{770036FE-8F2D-4B59-942C-5D958C464586}" type="parTrans" cxnId="{FA5E9A15-5480-4E0A-A367-93F1561F5BB2}">
      <dgm:prSet/>
      <dgm:spPr/>
      <dgm:t>
        <a:bodyPr/>
        <a:lstStyle/>
        <a:p>
          <a:endParaRPr lang="en-US"/>
        </a:p>
      </dgm:t>
    </dgm:pt>
    <dgm:pt modelId="{EF4E2106-5528-491B-A0CD-A5E97F82054A}" type="sibTrans" cxnId="{FA5E9A15-5480-4E0A-A367-93F1561F5BB2}">
      <dgm:prSet/>
      <dgm:spPr/>
      <dgm:t>
        <a:bodyPr/>
        <a:lstStyle/>
        <a:p>
          <a:endParaRPr lang="en-US"/>
        </a:p>
      </dgm:t>
    </dgm:pt>
    <dgm:pt modelId="{765AB859-6E1F-4463-BA43-598965CBD6E1}">
      <dgm:prSet phldrT="[Text]"/>
      <dgm:spPr>
        <a:xfrm>
          <a:off x="1756612" y="4500"/>
          <a:ext cx="3727108" cy="9256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Text" lastClr="000000"/>
              </a:solidFill>
              <a:latin typeface="Calibri" panose="020F0502020204030204"/>
              <a:ea typeface="+mn-ea"/>
              <a:cs typeface="+mn-cs"/>
            </a:rPr>
            <a:t>Total above multiplied by the average of the recurring revenues for the 15 most recently completed fiscal years excluding the highest and lowest years.</a:t>
          </a:r>
        </a:p>
      </dgm:t>
    </dgm:pt>
    <dgm:pt modelId="{1129EFE7-8C83-4010-8204-97B37E437F80}" type="parTrans" cxnId="{6B96DC99-142A-4DD2-82DD-1D54D7C452C3}">
      <dgm:prSet/>
      <dgm:spPr/>
      <dgm:t>
        <a:bodyPr/>
        <a:lstStyle/>
        <a:p>
          <a:endParaRPr lang="en-US"/>
        </a:p>
      </dgm:t>
    </dgm:pt>
    <dgm:pt modelId="{A0971E98-BEAB-42E6-917B-EAB0EF9F6AED}" type="sibTrans" cxnId="{6B96DC99-142A-4DD2-82DD-1D54D7C452C3}">
      <dgm:prSet/>
      <dgm:spPr/>
      <dgm:t>
        <a:bodyPr/>
        <a:lstStyle/>
        <a:p>
          <a:endParaRPr lang="en-US"/>
        </a:p>
      </dgm:t>
    </dgm:pt>
    <dgm:pt modelId="{6CF13CC8-979F-4189-A6DD-760AE95E4C89}">
      <dgm:prSet phldrT="[Text]"/>
      <dgm:spPr>
        <a:xfrm>
          <a:off x="1756612" y="4500"/>
          <a:ext cx="3727108" cy="9256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Text" lastClr="000000"/>
              </a:solidFill>
              <a:latin typeface="Calibri" panose="020F0502020204030204"/>
              <a:ea typeface="+mn-ea"/>
              <a:cs typeface="+mn-cs"/>
            </a:rPr>
            <a:t>If recurring revenue is amended or created, 95% of the projected amount according to the legislative fiscal note should be used. </a:t>
          </a:r>
        </a:p>
      </dgm:t>
    </dgm:pt>
    <dgm:pt modelId="{BD72F6F2-C14E-4140-848C-EA5CBC77FE04}" type="parTrans" cxnId="{5A8A6F83-47EC-4726-A727-BE68EA441207}">
      <dgm:prSet/>
      <dgm:spPr/>
      <dgm:t>
        <a:bodyPr/>
        <a:lstStyle/>
        <a:p>
          <a:endParaRPr lang="en-US"/>
        </a:p>
      </dgm:t>
    </dgm:pt>
    <dgm:pt modelId="{DAF1E799-A569-4578-909D-9BF3EB19E066}" type="sibTrans" cxnId="{5A8A6F83-47EC-4726-A727-BE68EA441207}">
      <dgm:prSet/>
      <dgm:spPr/>
      <dgm:t>
        <a:bodyPr/>
        <a:lstStyle/>
        <a:p>
          <a:endParaRPr lang="en-US"/>
        </a:p>
      </dgm:t>
    </dgm:pt>
    <dgm:pt modelId="{99D2DF9C-DCC7-463B-BC92-C16AE12F8C4C}">
      <dgm:prSet phldrT="[Text]" custT="1"/>
      <dgm:spPr>
        <a:xfrm>
          <a:off x="2678" y="958949"/>
          <a:ext cx="1370260" cy="465300"/>
        </a:xfrm>
        <a:prstGeom prst="rect">
          <a:avLst/>
        </a:prstGeom>
        <a:noFill/>
        <a:ln>
          <a:noFill/>
        </a:ln>
        <a:effectLst/>
      </dgm:spPr>
      <dgm:t>
        <a:bodyPr/>
        <a:lstStyle/>
        <a:p>
          <a:pPr>
            <a:buNone/>
          </a:pPr>
          <a:r>
            <a:rPr lang="en-US" sz="1400">
              <a:solidFill>
                <a:sysClr val="windowText" lastClr="000000">
                  <a:hueOff val="0"/>
                  <a:satOff val="0"/>
                  <a:lumOff val="0"/>
                  <a:alphaOff val="0"/>
                </a:sysClr>
              </a:solidFill>
              <a:latin typeface="Calibri" panose="020F0502020204030204"/>
              <a:ea typeface="+mn-ea"/>
              <a:cs typeface="+mn-cs"/>
            </a:rPr>
            <a:t>Secondary Spending Limit</a:t>
          </a:r>
        </a:p>
      </dgm:t>
    </dgm:pt>
    <dgm:pt modelId="{4C85E734-5A92-4CDD-8FD1-903A143BA244}" type="parTrans" cxnId="{473BC559-D5A5-4885-9DDF-48C9343AFFAA}">
      <dgm:prSet/>
      <dgm:spPr/>
      <dgm:t>
        <a:bodyPr/>
        <a:lstStyle/>
        <a:p>
          <a:endParaRPr lang="en-US"/>
        </a:p>
      </dgm:t>
    </dgm:pt>
    <dgm:pt modelId="{2D185EDF-4E71-4304-B5FE-71851E7B7D0B}" type="sibTrans" cxnId="{473BC559-D5A5-4885-9DDF-48C9343AFFAA}">
      <dgm:prSet/>
      <dgm:spPr/>
      <dgm:t>
        <a:bodyPr/>
        <a:lstStyle/>
        <a:p>
          <a:endParaRPr lang="en-US"/>
        </a:p>
      </dgm:t>
    </dgm:pt>
    <dgm:pt modelId="{BFDC8FF2-2B5F-4AC5-AF1A-C48734A7253C}">
      <dgm:prSet phldrT="[Text]"/>
      <dgm:spPr>
        <a:xfrm>
          <a:off x="1756612" y="958949"/>
          <a:ext cx="3727108" cy="465300"/>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Text" lastClr="000000"/>
              </a:solidFill>
              <a:latin typeface="Calibri" panose="020F0502020204030204"/>
              <a:ea typeface="+mn-ea"/>
              <a:cs typeface="+mn-cs"/>
            </a:rPr>
            <a:t>An amount equal to 106.5 percent of the ETF Base Appropriation for fiscal year 2024.</a:t>
          </a:r>
        </a:p>
      </dgm:t>
    </dgm:pt>
    <dgm:pt modelId="{86041F34-23C8-4757-B608-E7C3F2717D41}" type="parTrans" cxnId="{C3ECBD90-66FB-4A9A-A370-D12B301D85E2}">
      <dgm:prSet/>
      <dgm:spPr/>
      <dgm:t>
        <a:bodyPr/>
        <a:lstStyle/>
        <a:p>
          <a:endParaRPr lang="en-US"/>
        </a:p>
      </dgm:t>
    </dgm:pt>
    <dgm:pt modelId="{938BC639-A053-4EDE-974B-3506327BDF11}" type="sibTrans" cxnId="{C3ECBD90-66FB-4A9A-A370-D12B301D85E2}">
      <dgm:prSet/>
      <dgm:spPr/>
      <dgm:t>
        <a:bodyPr/>
        <a:lstStyle/>
        <a:p>
          <a:endParaRPr lang="en-US"/>
        </a:p>
      </dgm:t>
    </dgm:pt>
    <dgm:pt modelId="{ADF67FB6-4BE2-4BE3-A2FC-27F098985193}">
      <dgm:prSet phldrT="[Text]"/>
      <dgm:spPr>
        <a:xfrm>
          <a:off x="1756612" y="4500"/>
          <a:ext cx="3727108" cy="9256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Text" lastClr="000000"/>
              </a:solidFill>
              <a:latin typeface="Calibri" panose="020F0502020204030204"/>
              <a:ea typeface="+mn-ea"/>
              <a:cs typeface="+mn-cs"/>
            </a:rPr>
            <a:t>Removed recurring revenue should be subtracted based on the legislative fiscal note.</a:t>
          </a:r>
        </a:p>
      </dgm:t>
    </dgm:pt>
    <dgm:pt modelId="{72581D05-3F3F-4109-9B68-215FB069E674}" type="parTrans" cxnId="{2FC608F0-ED36-430F-AB2F-F546AF2B234D}">
      <dgm:prSet/>
      <dgm:spPr/>
      <dgm:t>
        <a:bodyPr/>
        <a:lstStyle/>
        <a:p>
          <a:endParaRPr lang="en-US"/>
        </a:p>
      </dgm:t>
    </dgm:pt>
    <dgm:pt modelId="{6274F26C-8C8F-4731-9AB6-EBAB70F5DB5A}" type="sibTrans" cxnId="{2FC608F0-ED36-430F-AB2F-F546AF2B234D}">
      <dgm:prSet/>
      <dgm:spPr/>
      <dgm:t>
        <a:bodyPr/>
        <a:lstStyle/>
        <a:p>
          <a:endParaRPr lang="en-US"/>
        </a:p>
      </dgm:t>
    </dgm:pt>
    <dgm:pt modelId="{08A408F1-14E8-44FB-8EA2-A7265EA6BC68}">
      <dgm:prSet phldrT="[Text]"/>
      <dgm:spPr>
        <a:xfrm>
          <a:off x="1756612" y="4500"/>
          <a:ext cx="3727108" cy="9256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Text" lastClr="000000"/>
              </a:solidFill>
              <a:latin typeface="Calibri" panose="020F0502020204030204"/>
              <a:ea typeface="+mn-ea"/>
              <a:cs typeface="+mn-cs"/>
            </a:rPr>
            <a:t>Non-recurring revenue shall be subtracted from the calculation.</a:t>
          </a:r>
        </a:p>
      </dgm:t>
    </dgm:pt>
    <dgm:pt modelId="{7BFEA59D-88D4-4F2A-8BCD-031267E8E6A6}" type="parTrans" cxnId="{3F03B9C0-705E-4BE8-A110-FFF900EC821C}">
      <dgm:prSet/>
      <dgm:spPr/>
      <dgm:t>
        <a:bodyPr/>
        <a:lstStyle/>
        <a:p>
          <a:endParaRPr lang="en-US"/>
        </a:p>
      </dgm:t>
    </dgm:pt>
    <dgm:pt modelId="{FFAD6ECA-944B-4AA7-B846-BB44B9548770}" type="sibTrans" cxnId="{3F03B9C0-705E-4BE8-A110-FFF900EC821C}">
      <dgm:prSet/>
      <dgm:spPr/>
      <dgm:t>
        <a:bodyPr/>
        <a:lstStyle/>
        <a:p>
          <a:endParaRPr lang="en-US"/>
        </a:p>
      </dgm:t>
    </dgm:pt>
    <dgm:pt modelId="{C9FC93DE-6AA8-4621-B926-8EFFE0C16170}">
      <dgm:prSet phldrT="[Text]"/>
      <dgm:spPr>
        <a:xfrm>
          <a:off x="1756612" y="958949"/>
          <a:ext cx="3727108" cy="465300"/>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Text" lastClr="000000"/>
              </a:solidFill>
              <a:latin typeface="Calibri" panose="020F0502020204030204"/>
              <a:ea typeface="+mn-ea"/>
              <a:cs typeface="+mn-cs"/>
            </a:rPr>
            <a:t>Percentage decreases by 0.25% until reaching 105.75 percent in fiscal year 2027. </a:t>
          </a:r>
        </a:p>
      </dgm:t>
    </dgm:pt>
    <dgm:pt modelId="{9EA367C4-6917-43D9-B9D3-C2FA5F798554}" type="parTrans" cxnId="{CC7D4C80-C798-45BE-A9DC-D696462AB40A}">
      <dgm:prSet/>
      <dgm:spPr/>
      <dgm:t>
        <a:bodyPr/>
        <a:lstStyle/>
        <a:p>
          <a:endParaRPr lang="en-US"/>
        </a:p>
      </dgm:t>
    </dgm:pt>
    <dgm:pt modelId="{393DAD12-3DA7-451D-877A-8F8BB4B9F953}" type="sibTrans" cxnId="{CC7D4C80-C798-45BE-A9DC-D696462AB40A}">
      <dgm:prSet/>
      <dgm:spPr/>
      <dgm:t>
        <a:bodyPr/>
        <a:lstStyle/>
        <a:p>
          <a:endParaRPr lang="en-US"/>
        </a:p>
      </dgm:t>
    </dgm:pt>
    <dgm:pt modelId="{712E7477-6F60-4F73-AE34-F0D06A14AD47}" type="pres">
      <dgm:prSet presAssocID="{3FEA946C-1F46-432E-AD60-6E4245C69519}" presName="Name0" presStyleCnt="0">
        <dgm:presLayoutVars>
          <dgm:dir/>
          <dgm:animLvl val="lvl"/>
          <dgm:resizeHandles val="exact"/>
        </dgm:presLayoutVars>
      </dgm:prSet>
      <dgm:spPr/>
    </dgm:pt>
    <dgm:pt modelId="{65A59C58-DE68-46C4-B7D8-171B29C961DD}" type="pres">
      <dgm:prSet presAssocID="{CFBF60AE-27C3-4BA4-93C8-C773D49BF24F}" presName="linNode" presStyleCnt="0"/>
      <dgm:spPr/>
    </dgm:pt>
    <dgm:pt modelId="{27CAC389-3282-4224-8CDE-AEA21934A70E}" type="pres">
      <dgm:prSet presAssocID="{CFBF60AE-27C3-4BA4-93C8-C773D49BF24F}" presName="parTx" presStyleLbl="revTx" presStyleIdx="0" presStyleCnt="2">
        <dgm:presLayoutVars>
          <dgm:chMax val="1"/>
          <dgm:bulletEnabled val="1"/>
        </dgm:presLayoutVars>
      </dgm:prSet>
      <dgm:spPr/>
    </dgm:pt>
    <dgm:pt modelId="{6BD06AE2-6DD7-454E-8BF0-8A2E3949B371}" type="pres">
      <dgm:prSet presAssocID="{CFBF60AE-27C3-4BA4-93C8-C773D49BF24F}" presName="bracket" presStyleLbl="parChTrans1D1" presStyleIdx="0" presStyleCnt="2"/>
      <dgm:spPr>
        <a:xfrm>
          <a:off x="1372939" y="4500"/>
          <a:ext cx="274052" cy="925649"/>
        </a:xfrm>
        <a:prstGeom prst="leftBrace">
          <a:avLst>
            <a:gd name="adj1" fmla="val 35000"/>
            <a:gd name="adj2" fmla="val 50000"/>
          </a:avLst>
        </a:prstGeom>
        <a:noFill/>
        <a:ln w="12700" cap="flat" cmpd="sng" algn="ctr">
          <a:solidFill>
            <a:srgbClr val="5B9BD5">
              <a:hueOff val="0"/>
              <a:satOff val="0"/>
              <a:lumOff val="0"/>
              <a:alphaOff val="0"/>
            </a:srgbClr>
          </a:solidFill>
          <a:prstDash val="solid"/>
          <a:miter lim="800000"/>
        </a:ln>
        <a:effectLst/>
      </dgm:spPr>
    </dgm:pt>
    <dgm:pt modelId="{6E7EECCA-C266-402E-AE20-6DEF03B1CD9D}" type="pres">
      <dgm:prSet presAssocID="{CFBF60AE-27C3-4BA4-93C8-C773D49BF24F}" presName="spH" presStyleCnt="0"/>
      <dgm:spPr/>
    </dgm:pt>
    <dgm:pt modelId="{D71BF8CE-0FE0-422F-8AAD-79DBE91329A5}" type="pres">
      <dgm:prSet presAssocID="{CFBF60AE-27C3-4BA4-93C8-C773D49BF24F}" presName="desTx" presStyleLbl="node1" presStyleIdx="0" presStyleCnt="2">
        <dgm:presLayoutVars>
          <dgm:bulletEnabled val="1"/>
        </dgm:presLayoutVars>
      </dgm:prSet>
      <dgm:spPr/>
    </dgm:pt>
    <dgm:pt modelId="{8CC6F07D-7672-482B-8DF9-353EEECF4625}" type="pres">
      <dgm:prSet presAssocID="{014F2CA3-45AE-4364-AD4B-C047BE6933B1}" presName="spV" presStyleCnt="0"/>
      <dgm:spPr/>
    </dgm:pt>
    <dgm:pt modelId="{A9E8BAF0-E8B1-438C-8270-FFA4A027F5C1}" type="pres">
      <dgm:prSet presAssocID="{99D2DF9C-DCC7-463B-BC92-C16AE12F8C4C}" presName="linNode" presStyleCnt="0"/>
      <dgm:spPr/>
    </dgm:pt>
    <dgm:pt modelId="{BEEF3AB1-F8AC-4818-BD08-FA01424976BA}" type="pres">
      <dgm:prSet presAssocID="{99D2DF9C-DCC7-463B-BC92-C16AE12F8C4C}" presName="parTx" presStyleLbl="revTx" presStyleIdx="1" presStyleCnt="2">
        <dgm:presLayoutVars>
          <dgm:chMax val="1"/>
          <dgm:bulletEnabled val="1"/>
        </dgm:presLayoutVars>
      </dgm:prSet>
      <dgm:spPr/>
    </dgm:pt>
    <dgm:pt modelId="{4948956D-B245-48EB-B59D-E940C17FD29A}" type="pres">
      <dgm:prSet presAssocID="{99D2DF9C-DCC7-463B-BC92-C16AE12F8C4C}" presName="bracket" presStyleLbl="parChTrans1D1" presStyleIdx="1" presStyleCnt="2"/>
      <dgm:spPr>
        <a:xfrm>
          <a:off x="1372939" y="958949"/>
          <a:ext cx="274052" cy="465300"/>
        </a:xfrm>
        <a:prstGeom prst="leftBrace">
          <a:avLst>
            <a:gd name="adj1" fmla="val 35000"/>
            <a:gd name="adj2" fmla="val 50000"/>
          </a:avLst>
        </a:prstGeom>
        <a:noFill/>
        <a:ln w="12700" cap="flat" cmpd="sng" algn="ctr">
          <a:solidFill>
            <a:srgbClr val="5B9BD5">
              <a:hueOff val="0"/>
              <a:satOff val="0"/>
              <a:lumOff val="0"/>
              <a:alphaOff val="0"/>
            </a:srgbClr>
          </a:solidFill>
          <a:prstDash val="solid"/>
          <a:miter lim="800000"/>
        </a:ln>
        <a:effectLst/>
      </dgm:spPr>
    </dgm:pt>
    <dgm:pt modelId="{6669A6A6-7083-44F1-9546-132F76E3AB5F}" type="pres">
      <dgm:prSet presAssocID="{99D2DF9C-DCC7-463B-BC92-C16AE12F8C4C}" presName="spH" presStyleCnt="0"/>
      <dgm:spPr/>
    </dgm:pt>
    <dgm:pt modelId="{FDE2F8F3-F8AB-4A78-B4FD-69BD5EC8CFD5}" type="pres">
      <dgm:prSet presAssocID="{99D2DF9C-DCC7-463B-BC92-C16AE12F8C4C}" presName="desTx" presStyleLbl="node1" presStyleIdx="1" presStyleCnt="2">
        <dgm:presLayoutVars>
          <dgm:bulletEnabled val="1"/>
        </dgm:presLayoutVars>
      </dgm:prSet>
      <dgm:spPr/>
    </dgm:pt>
  </dgm:ptLst>
  <dgm:cxnLst>
    <dgm:cxn modelId="{FA5E9A15-5480-4E0A-A367-93F1561F5BB2}" srcId="{CFBF60AE-27C3-4BA4-93C8-C773D49BF24F}" destId="{347E27E5-C0A8-4F64-B341-49BFA2E6EFF7}" srcOrd="0" destOrd="0" parTransId="{770036FE-8F2D-4B59-942C-5D958C464586}" sibTransId="{EF4E2106-5528-491B-A0CD-A5E97F82054A}"/>
    <dgm:cxn modelId="{97C2FA29-6DBF-4EBF-967D-6B0FD4369B4D}" type="presOf" srcId="{ADF67FB6-4BE2-4BE3-A2FC-27F098985193}" destId="{D71BF8CE-0FE0-422F-8AAD-79DBE91329A5}" srcOrd="0" destOrd="3" presId="urn:diagrams.loki3.com/BracketList"/>
    <dgm:cxn modelId="{46293A2F-3492-42F9-A437-FEB895FD09EE}" type="presOf" srcId="{6CF13CC8-979F-4189-A6DD-760AE95E4C89}" destId="{D71BF8CE-0FE0-422F-8AAD-79DBE91329A5}" srcOrd="0" destOrd="2" presId="urn:diagrams.loki3.com/BracketList"/>
    <dgm:cxn modelId="{DF065F3F-F34E-4C8D-BF52-69B043CDF529}" type="presOf" srcId="{BFDC8FF2-2B5F-4AC5-AF1A-C48734A7253C}" destId="{FDE2F8F3-F8AB-4A78-B4FD-69BD5EC8CFD5}" srcOrd="0" destOrd="0" presId="urn:diagrams.loki3.com/BracketList"/>
    <dgm:cxn modelId="{70308243-9753-446C-A624-E104BA25FEAC}" type="presOf" srcId="{99D2DF9C-DCC7-463B-BC92-C16AE12F8C4C}" destId="{BEEF3AB1-F8AC-4818-BD08-FA01424976BA}" srcOrd="0" destOrd="0" presId="urn:diagrams.loki3.com/BracketList"/>
    <dgm:cxn modelId="{2D523E50-E8A1-48EE-B30D-03B78D2D3E8F}" type="presOf" srcId="{347E27E5-C0A8-4F64-B341-49BFA2E6EFF7}" destId="{D71BF8CE-0FE0-422F-8AAD-79DBE91329A5}" srcOrd="0" destOrd="0" presId="urn:diagrams.loki3.com/BracketList"/>
    <dgm:cxn modelId="{473BC559-D5A5-4885-9DDF-48C9343AFFAA}" srcId="{3FEA946C-1F46-432E-AD60-6E4245C69519}" destId="{99D2DF9C-DCC7-463B-BC92-C16AE12F8C4C}" srcOrd="1" destOrd="0" parTransId="{4C85E734-5A92-4CDD-8FD1-903A143BA244}" sibTransId="{2D185EDF-4E71-4304-B5FE-71851E7B7D0B}"/>
    <dgm:cxn modelId="{CC7D4C80-C798-45BE-A9DC-D696462AB40A}" srcId="{99D2DF9C-DCC7-463B-BC92-C16AE12F8C4C}" destId="{C9FC93DE-6AA8-4621-B926-8EFFE0C16170}" srcOrd="1" destOrd="0" parTransId="{9EA367C4-6917-43D9-B9D3-C2FA5F798554}" sibTransId="{393DAD12-3DA7-451D-877A-8F8BB4B9F953}"/>
    <dgm:cxn modelId="{5A8A6F83-47EC-4726-A727-BE68EA441207}" srcId="{CFBF60AE-27C3-4BA4-93C8-C773D49BF24F}" destId="{6CF13CC8-979F-4189-A6DD-760AE95E4C89}" srcOrd="2" destOrd="0" parTransId="{BD72F6F2-C14E-4140-848C-EA5CBC77FE04}" sibTransId="{DAF1E799-A569-4578-909D-9BF3EB19E066}"/>
    <dgm:cxn modelId="{C3ECBD90-66FB-4A9A-A370-D12B301D85E2}" srcId="{99D2DF9C-DCC7-463B-BC92-C16AE12F8C4C}" destId="{BFDC8FF2-2B5F-4AC5-AF1A-C48734A7253C}" srcOrd="0" destOrd="0" parTransId="{86041F34-23C8-4757-B608-E7C3F2717D41}" sibTransId="{938BC639-A053-4EDE-974B-3506327BDF11}"/>
    <dgm:cxn modelId="{6B96DC99-142A-4DD2-82DD-1D54D7C452C3}" srcId="{CFBF60AE-27C3-4BA4-93C8-C773D49BF24F}" destId="{765AB859-6E1F-4463-BA43-598965CBD6E1}" srcOrd="1" destOrd="0" parTransId="{1129EFE7-8C83-4010-8204-97B37E437F80}" sibTransId="{A0971E98-BEAB-42E6-917B-EAB0EF9F6AED}"/>
    <dgm:cxn modelId="{A8331FA0-3EEF-45A0-BD26-D6765CEA44EF}" type="presOf" srcId="{C9FC93DE-6AA8-4621-B926-8EFFE0C16170}" destId="{FDE2F8F3-F8AB-4A78-B4FD-69BD5EC8CFD5}" srcOrd="0" destOrd="1" presId="urn:diagrams.loki3.com/BracketList"/>
    <dgm:cxn modelId="{6E273CA1-DAD1-460A-BA69-322CD3D2178C}" srcId="{3FEA946C-1F46-432E-AD60-6E4245C69519}" destId="{CFBF60AE-27C3-4BA4-93C8-C773D49BF24F}" srcOrd="0" destOrd="0" parTransId="{9079CF44-1871-4377-9896-83536D31961E}" sibTransId="{014F2CA3-45AE-4364-AD4B-C047BE6933B1}"/>
    <dgm:cxn modelId="{2FB0BABE-4EB7-41AB-AD09-00EC1145B28A}" type="presOf" srcId="{08A408F1-14E8-44FB-8EA2-A7265EA6BC68}" destId="{D71BF8CE-0FE0-422F-8AAD-79DBE91329A5}" srcOrd="0" destOrd="4" presId="urn:diagrams.loki3.com/BracketList"/>
    <dgm:cxn modelId="{3F03B9C0-705E-4BE8-A110-FFF900EC821C}" srcId="{CFBF60AE-27C3-4BA4-93C8-C773D49BF24F}" destId="{08A408F1-14E8-44FB-8EA2-A7265EA6BC68}" srcOrd="4" destOrd="0" parTransId="{7BFEA59D-88D4-4F2A-8BCD-031267E8E6A6}" sibTransId="{FFAD6ECA-944B-4AA7-B846-BB44B9548770}"/>
    <dgm:cxn modelId="{67CA5ECC-5704-4609-B583-8AC4A35F95F5}" type="presOf" srcId="{3FEA946C-1F46-432E-AD60-6E4245C69519}" destId="{712E7477-6F60-4F73-AE34-F0D06A14AD47}" srcOrd="0" destOrd="0" presId="urn:diagrams.loki3.com/BracketList"/>
    <dgm:cxn modelId="{C9F8BCD3-104E-46BD-916E-29768BCE6395}" type="presOf" srcId="{CFBF60AE-27C3-4BA4-93C8-C773D49BF24F}" destId="{27CAC389-3282-4224-8CDE-AEA21934A70E}" srcOrd="0" destOrd="0" presId="urn:diagrams.loki3.com/BracketList"/>
    <dgm:cxn modelId="{68D509E1-3EE2-494A-8D6D-FB26FE45E936}" type="presOf" srcId="{765AB859-6E1F-4463-BA43-598965CBD6E1}" destId="{D71BF8CE-0FE0-422F-8AAD-79DBE91329A5}" srcOrd="0" destOrd="1" presId="urn:diagrams.loki3.com/BracketList"/>
    <dgm:cxn modelId="{2FC608F0-ED36-430F-AB2F-F546AF2B234D}" srcId="{CFBF60AE-27C3-4BA4-93C8-C773D49BF24F}" destId="{ADF67FB6-4BE2-4BE3-A2FC-27F098985193}" srcOrd="3" destOrd="0" parTransId="{72581D05-3F3F-4109-9B68-215FB069E674}" sibTransId="{6274F26C-8C8F-4731-9AB6-EBAB70F5DB5A}"/>
    <dgm:cxn modelId="{F7E46DCC-1FFD-4E22-8CD4-FE18D4577C95}" type="presParOf" srcId="{712E7477-6F60-4F73-AE34-F0D06A14AD47}" destId="{65A59C58-DE68-46C4-B7D8-171B29C961DD}" srcOrd="0" destOrd="0" presId="urn:diagrams.loki3.com/BracketList"/>
    <dgm:cxn modelId="{4A24B5A9-8BA3-4EB9-8CEF-54505704A809}" type="presParOf" srcId="{65A59C58-DE68-46C4-B7D8-171B29C961DD}" destId="{27CAC389-3282-4224-8CDE-AEA21934A70E}" srcOrd="0" destOrd="0" presId="urn:diagrams.loki3.com/BracketList"/>
    <dgm:cxn modelId="{C95713A1-4E26-42E3-AF83-76DB35B43836}" type="presParOf" srcId="{65A59C58-DE68-46C4-B7D8-171B29C961DD}" destId="{6BD06AE2-6DD7-454E-8BF0-8A2E3949B371}" srcOrd="1" destOrd="0" presId="urn:diagrams.loki3.com/BracketList"/>
    <dgm:cxn modelId="{0BF15A65-1137-4EDC-A4D4-E0185FD19E81}" type="presParOf" srcId="{65A59C58-DE68-46C4-B7D8-171B29C961DD}" destId="{6E7EECCA-C266-402E-AE20-6DEF03B1CD9D}" srcOrd="2" destOrd="0" presId="urn:diagrams.loki3.com/BracketList"/>
    <dgm:cxn modelId="{443A40C5-FBA4-4797-8B7A-F576558E77D3}" type="presParOf" srcId="{65A59C58-DE68-46C4-B7D8-171B29C961DD}" destId="{D71BF8CE-0FE0-422F-8AAD-79DBE91329A5}" srcOrd="3" destOrd="0" presId="urn:diagrams.loki3.com/BracketList"/>
    <dgm:cxn modelId="{4597A429-8FE9-4673-BF95-DF9339298233}" type="presParOf" srcId="{712E7477-6F60-4F73-AE34-F0D06A14AD47}" destId="{8CC6F07D-7672-482B-8DF9-353EEECF4625}" srcOrd="1" destOrd="0" presId="urn:diagrams.loki3.com/BracketList"/>
    <dgm:cxn modelId="{A19691AB-F0EB-46E9-957A-BF4E62B8A8FC}" type="presParOf" srcId="{712E7477-6F60-4F73-AE34-F0D06A14AD47}" destId="{A9E8BAF0-E8B1-438C-8270-FFA4A027F5C1}" srcOrd="2" destOrd="0" presId="urn:diagrams.loki3.com/BracketList"/>
    <dgm:cxn modelId="{6D386C6B-708B-4A62-B49C-BE65007C4658}" type="presParOf" srcId="{A9E8BAF0-E8B1-438C-8270-FFA4A027F5C1}" destId="{BEEF3AB1-F8AC-4818-BD08-FA01424976BA}" srcOrd="0" destOrd="0" presId="urn:diagrams.loki3.com/BracketList"/>
    <dgm:cxn modelId="{6D9A54D6-4CEC-4650-9B99-A1E218AA1D35}" type="presParOf" srcId="{A9E8BAF0-E8B1-438C-8270-FFA4A027F5C1}" destId="{4948956D-B245-48EB-B59D-E940C17FD29A}" srcOrd="1" destOrd="0" presId="urn:diagrams.loki3.com/BracketList"/>
    <dgm:cxn modelId="{949FBD63-2896-479C-BCCD-20DF1126EA57}" type="presParOf" srcId="{A9E8BAF0-E8B1-438C-8270-FFA4A027F5C1}" destId="{6669A6A6-7083-44F1-9546-132F76E3AB5F}" srcOrd="2" destOrd="0" presId="urn:diagrams.loki3.com/BracketList"/>
    <dgm:cxn modelId="{9DE1C8FB-B289-4A68-B587-77DDF9C91367}" type="presParOf" srcId="{A9E8BAF0-E8B1-438C-8270-FFA4A027F5C1}" destId="{FDE2F8F3-F8AB-4A78-B4FD-69BD5EC8CFD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2CA3E-C593-4D06-9090-4009077D7DD3}"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5B8D20F7-E753-450A-9932-DC98944DA8EC}">
      <dgm:prSet phldrT="[Text]" custT="1"/>
      <dgm:spPr>
        <a:xfrm rot="5400000">
          <a:off x="3414969" y="-1893667"/>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1689636"/>
              <a:satOff val="-4355"/>
              <a:lumOff val="-2941"/>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Up to 1% of the previous year's ETF total appropriation until the fund reaches 10% of the previous year's appropriation</a:t>
          </a:r>
          <a:r>
            <a:rPr lang="en-US" sz="1000" dirty="0">
              <a:solidFill>
                <a:sysClr val="windowText" lastClr="000000">
                  <a:hueOff val="0"/>
                  <a:satOff val="0"/>
                  <a:lumOff val="0"/>
                  <a:alphaOff val="0"/>
                </a:sysClr>
              </a:solidFill>
              <a:latin typeface="Calibri" panose="020F0502020204030204"/>
              <a:ea typeface="+mn-ea"/>
              <a:cs typeface="+mn-cs"/>
            </a:rPr>
            <a:t>.</a:t>
          </a:r>
        </a:p>
      </dgm:t>
    </dgm:pt>
    <dgm:pt modelId="{BE234D2F-9088-4A73-A21B-DB4A939E9DBA}" type="parTrans" cxnId="{AA8703FE-473B-43BD-B96A-285D528B259E}">
      <dgm:prSet/>
      <dgm:spPr/>
      <dgm:t>
        <a:bodyPr/>
        <a:lstStyle/>
        <a:p>
          <a:pPr algn="ctr"/>
          <a:endParaRPr lang="en-US"/>
        </a:p>
      </dgm:t>
    </dgm:pt>
    <dgm:pt modelId="{7D943069-5A42-4EED-A8DF-D5464D7C3375}" type="sibTrans" cxnId="{AA8703FE-473B-43BD-B96A-285D528B259E}">
      <dgm:prSet/>
      <dgm:spPr/>
      <dgm:t>
        <a:bodyPr/>
        <a:lstStyle/>
        <a:p>
          <a:pPr algn="ctr"/>
          <a:endParaRPr lang="en-US"/>
        </a:p>
      </dgm:t>
    </dgm:pt>
    <dgm:pt modelId="{412A1C8B-2D69-47AD-BBA5-BCD96DF08024}">
      <dgm:prSet phldrT="[Text]" custT="1"/>
      <dgm:spPr>
        <a:xfrm rot="5400000">
          <a:off x="-144416" y="1861448"/>
          <a:ext cx="962773" cy="673941"/>
        </a:xfrm>
        <a:prstGeom prst="chevron">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gm:spPr>
      <dgm:t>
        <a:bodyPr/>
        <a:lstStyle/>
        <a:p>
          <a:pPr algn="ctr">
            <a:buNone/>
          </a:pPr>
          <a:r>
            <a:rPr lang="en-US" sz="800" dirty="0">
              <a:solidFill>
                <a:sysClr val="windowText" lastClr="000000"/>
              </a:solidFill>
              <a:latin typeface="Calibri" panose="020F0502020204030204"/>
              <a:ea typeface="+mn-ea"/>
              <a:cs typeface="+mn-cs"/>
            </a:rPr>
            <a:t>ETF Advancement and Technology Fund</a:t>
          </a:r>
        </a:p>
      </dgm:t>
    </dgm:pt>
    <dgm:pt modelId="{CABF37F0-6D27-4AE3-9CDF-D8A101D1BA05}" type="parTrans" cxnId="{4FB99A42-E589-4B2A-8759-C0E88120A951}">
      <dgm:prSet/>
      <dgm:spPr/>
      <dgm:t>
        <a:bodyPr/>
        <a:lstStyle/>
        <a:p>
          <a:pPr algn="ctr"/>
          <a:endParaRPr lang="en-US"/>
        </a:p>
      </dgm:t>
    </dgm:pt>
    <dgm:pt modelId="{CF754DF1-1988-4EF7-B317-71A20F444E90}" type="sibTrans" cxnId="{4FB99A42-E589-4B2A-8759-C0E88120A951}">
      <dgm:prSet/>
      <dgm:spPr/>
      <dgm:t>
        <a:bodyPr/>
        <a:lstStyle/>
        <a:p>
          <a:pPr algn="ctr"/>
          <a:endParaRPr lang="en-US"/>
        </a:p>
      </dgm:t>
    </dgm:pt>
    <dgm:pt modelId="{07CEC5CF-DDCF-46E6-AB48-759B0F14A41A}">
      <dgm:prSet phldrT="[Text]" custT="1"/>
      <dgm:spPr>
        <a:xfrm rot="5400000">
          <a:off x="3390106" y="-1023995"/>
          <a:ext cx="675529" cy="6107858"/>
        </a:xfrm>
        <a:prstGeom prst="round2SameRect">
          <a:avLst/>
        </a:prstGeom>
        <a:solidFill>
          <a:sysClr val="window" lastClr="FFFFFF">
            <a:alpha val="90000"/>
            <a:hueOff val="0"/>
            <a:satOff val="0"/>
            <a:lumOff val="0"/>
            <a:alphaOff val="0"/>
          </a:sysClr>
        </a:solidFill>
        <a:ln w="12700" cap="flat" cmpd="sng" algn="ctr">
          <a:solidFill>
            <a:srgbClr val="5B9BD5">
              <a:hueOff val="-3379271"/>
              <a:satOff val="-8710"/>
              <a:lumOff val="-5883"/>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50% of remaining excess revenue </a:t>
          </a:r>
        </a:p>
      </dgm:t>
    </dgm:pt>
    <dgm:pt modelId="{CAEED446-05DB-4687-B8DB-A5471000B97F}" type="parTrans" cxnId="{65296F23-BB5F-4A3E-BA46-419DB29794AD}">
      <dgm:prSet/>
      <dgm:spPr/>
      <dgm:t>
        <a:bodyPr/>
        <a:lstStyle/>
        <a:p>
          <a:pPr algn="ctr"/>
          <a:endParaRPr lang="en-US"/>
        </a:p>
      </dgm:t>
    </dgm:pt>
    <dgm:pt modelId="{16698FB6-96D8-46DF-877B-DFBECEC5715B}" type="sibTrans" cxnId="{65296F23-BB5F-4A3E-BA46-419DB29794AD}">
      <dgm:prSet/>
      <dgm:spPr/>
      <dgm:t>
        <a:bodyPr/>
        <a:lstStyle/>
        <a:p>
          <a:pPr algn="ctr"/>
          <a:endParaRPr lang="en-US"/>
        </a:p>
      </dgm:t>
    </dgm:pt>
    <dgm:pt modelId="{1E1851AD-AEA8-4E4A-91B7-FECC2D7CC08F}">
      <dgm:prSet phldrT="[Text]" custT="1"/>
      <dgm:spPr>
        <a:xfrm rot="5400000">
          <a:off x="3390106" y="-1023995"/>
          <a:ext cx="675529" cy="6107858"/>
        </a:xfrm>
        <a:prstGeom prst="round2SameRect">
          <a:avLst/>
        </a:prstGeom>
        <a:solidFill>
          <a:sysClr val="window" lastClr="FFFFFF">
            <a:alpha val="90000"/>
            <a:hueOff val="0"/>
            <a:satOff val="0"/>
            <a:lumOff val="0"/>
            <a:alphaOff val="0"/>
          </a:sysClr>
        </a:solidFill>
        <a:ln w="12700" cap="flat" cmpd="sng" algn="ctr">
          <a:solidFill>
            <a:srgbClr val="5B9BD5">
              <a:hueOff val="-3379271"/>
              <a:satOff val="-8710"/>
              <a:lumOff val="-5883"/>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Yearly transfer amount should not exceed $1 Billion.</a:t>
          </a:r>
        </a:p>
      </dgm:t>
    </dgm:pt>
    <dgm:pt modelId="{5ECCE911-6660-4919-BF2D-668006123D82}" type="parTrans" cxnId="{2F4435F2-C3D7-4E74-88EA-4691694FC70A}">
      <dgm:prSet/>
      <dgm:spPr/>
      <dgm:t>
        <a:bodyPr/>
        <a:lstStyle/>
        <a:p>
          <a:pPr algn="ctr"/>
          <a:endParaRPr lang="en-US"/>
        </a:p>
      </dgm:t>
    </dgm:pt>
    <dgm:pt modelId="{32695749-4176-4384-B902-978A8246B512}" type="sibTrans" cxnId="{2F4435F2-C3D7-4E74-88EA-4691694FC70A}">
      <dgm:prSet/>
      <dgm:spPr/>
      <dgm:t>
        <a:bodyPr/>
        <a:lstStyle/>
        <a:p>
          <a:pPr algn="ctr"/>
          <a:endParaRPr lang="en-US"/>
        </a:p>
      </dgm:t>
    </dgm:pt>
    <dgm:pt modelId="{9196406D-7D6B-42BE-BBE3-C49CD11A8F88}">
      <dgm:prSet custT="1"/>
      <dgm:spPr>
        <a:xfrm rot="5400000">
          <a:off x="-144416" y="2706257"/>
          <a:ext cx="962773" cy="673941"/>
        </a:xfrm>
        <a:prstGeom prst="chevron">
          <a:avLst/>
        </a:prstGeom>
        <a:solidFill>
          <a:srgbClr val="5B9BD5">
            <a:hueOff val="-5068907"/>
            <a:satOff val="-13064"/>
            <a:lumOff val="-8824"/>
            <a:alphaOff val="0"/>
          </a:srgbClr>
        </a:solidFill>
        <a:ln w="12700" cap="flat" cmpd="sng" algn="ctr">
          <a:solidFill>
            <a:srgbClr val="5B9BD5">
              <a:hueOff val="-5068907"/>
              <a:satOff val="-13064"/>
              <a:lumOff val="-8824"/>
              <a:alphaOff val="0"/>
            </a:srgbClr>
          </a:solidFill>
          <a:prstDash val="solid"/>
          <a:miter lim="800000"/>
        </a:ln>
        <a:effectLst/>
      </dgm:spPr>
      <dgm:t>
        <a:bodyPr/>
        <a:lstStyle/>
        <a:p>
          <a:pPr algn="ctr">
            <a:buNone/>
          </a:pPr>
          <a:r>
            <a:rPr lang="en-US" sz="900" dirty="0">
              <a:solidFill>
                <a:sysClr val="windowText" lastClr="000000"/>
              </a:solidFill>
              <a:latin typeface="Calibri" panose="020F0502020204030204"/>
              <a:ea typeface="+mn-ea"/>
              <a:cs typeface="+mn-cs"/>
            </a:rPr>
            <a:t>Educational Opportunities Reserve Fund</a:t>
          </a:r>
        </a:p>
      </dgm:t>
    </dgm:pt>
    <dgm:pt modelId="{4AFD6BCA-CE4D-4920-BFDB-92B999A4E304}" type="parTrans" cxnId="{87A90D72-2758-42E9-B2A5-39975F461826}">
      <dgm:prSet/>
      <dgm:spPr/>
      <dgm:t>
        <a:bodyPr/>
        <a:lstStyle/>
        <a:p>
          <a:pPr algn="ctr"/>
          <a:endParaRPr lang="en-US"/>
        </a:p>
      </dgm:t>
    </dgm:pt>
    <dgm:pt modelId="{432A5AFB-0131-498D-A0C8-2FD454E47573}" type="sibTrans" cxnId="{87A90D72-2758-42E9-B2A5-39975F461826}">
      <dgm:prSet/>
      <dgm:spPr/>
      <dgm:t>
        <a:bodyPr/>
        <a:lstStyle/>
        <a:p>
          <a:pPr algn="ctr"/>
          <a:endParaRPr lang="en-US"/>
        </a:p>
      </dgm:t>
    </dgm:pt>
    <dgm:pt modelId="{0A1D8005-07C9-412A-B6A5-956A6D545501}">
      <dgm:prSet phldrT="[Text]" custT="1"/>
      <dgm:spPr>
        <a:xfrm rot="5400000">
          <a:off x="-144416" y="991775"/>
          <a:ext cx="962773" cy="673941"/>
        </a:xfrm>
        <a:prstGeom prst="chevron">
          <a:avLst/>
        </a:prstGeom>
        <a:solidFill>
          <a:srgbClr val="5B9BD5">
            <a:hueOff val="-1689636"/>
            <a:satOff val="-4355"/>
            <a:lumOff val="-2941"/>
            <a:alphaOff val="0"/>
          </a:srgbClr>
        </a:solidFill>
        <a:ln w="12700" cap="flat" cmpd="sng" algn="ctr">
          <a:solidFill>
            <a:srgbClr val="5B9BD5">
              <a:hueOff val="-1689636"/>
              <a:satOff val="-4355"/>
              <a:lumOff val="-2941"/>
              <a:alphaOff val="0"/>
            </a:srgbClr>
          </a:solidFill>
          <a:prstDash val="solid"/>
          <a:miter lim="800000"/>
        </a:ln>
        <a:effectLst/>
      </dgm:spPr>
      <dgm:t>
        <a:bodyPr/>
        <a:lstStyle/>
        <a:p>
          <a:pPr algn="ctr">
            <a:buNone/>
          </a:pPr>
          <a:r>
            <a:rPr lang="en-US" sz="900" dirty="0">
              <a:solidFill>
                <a:sysClr val="windowText" lastClr="000000"/>
              </a:solidFill>
              <a:latin typeface="Calibri" panose="020F0502020204030204"/>
              <a:ea typeface="+mn-ea"/>
              <a:cs typeface="+mn-cs"/>
            </a:rPr>
            <a:t>ETF Budget Stabilization Fund</a:t>
          </a:r>
        </a:p>
      </dgm:t>
    </dgm:pt>
    <dgm:pt modelId="{263AFE6C-16CC-41E1-8366-C07CE3F79248}" type="sibTrans" cxnId="{54AD67BB-684F-47F4-A4AC-134AA50EDC1F}">
      <dgm:prSet/>
      <dgm:spPr/>
      <dgm:t>
        <a:bodyPr/>
        <a:lstStyle/>
        <a:p>
          <a:pPr algn="ctr"/>
          <a:endParaRPr lang="en-US"/>
        </a:p>
      </dgm:t>
    </dgm:pt>
    <dgm:pt modelId="{47C4FCE5-44B8-4CC2-B11C-0C21C092E307}" type="parTrans" cxnId="{54AD67BB-684F-47F4-A4AC-134AA50EDC1F}">
      <dgm:prSet/>
      <dgm:spPr/>
      <dgm:t>
        <a:bodyPr/>
        <a:lstStyle/>
        <a:p>
          <a:pPr algn="ctr"/>
          <a:endParaRPr lang="en-US"/>
        </a:p>
      </dgm:t>
    </dgm:pt>
    <dgm:pt modelId="{FA152857-5153-4B67-9467-D88432D01171}">
      <dgm:prSet phldrT="[Text]" custT="1"/>
      <dgm:spPr>
        <a:xfrm rot="5400000">
          <a:off x="-144416" y="146966"/>
          <a:ext cx="962773" cy="673941"/>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lgn="ctr">
            <a:buNone/>
          </a:pPr>
          <a:r>
            <a:rPr lang="en-US" sz="900" dirty="0">
              <a:solidFill>
                <a:sysClr val="windowText" lastClr="000000"/>
              </a:solidFill>
              <a:latin typeface="Calibri" panose="020F0502020204030204"/>
              <a:ea typeface="+mn-ea"/>
              <a:cs typeface="+mn-cs"/>
            </a:rPr>
            <a:t>ETF Rainy Day Account</a:t>
          </a:r>
        </a:p>
      </dgm:t>
    </dgm:pt>
    <dgm:pt modelId="{EEDE24A5-5222-43A9-A3BD-6B647A53595E}" type="sibTrans" cxnId="{B71F44A7-2E72-4932-B64D-F1F39B4933D6}">
      <dgm:prSet/>
      <dgm:spPr/>
      <dgm:t>
        <a:bodyPr/>
        <a:lstStyle/>
        <a:p>
          <a:pPr algn="ctr"/>
          <a:endParaRPr lang="en-US"/>
        </a:p>
      </dgm:t>
    </dgm:pt>
    <dgm:pt modelId="{71AFE779-1FBA-4247-BCB1-D7FCA5A020BA}" type="parTrans" cxnId="{B71F44A7-2E72-4932-B64D-F1F39B4933D6}">
      <dgm:prSet/>
      <dgm:spPr/>
      <dgm:t>
        <a:bodyPr/>
        <a:lstStyle/>
        <a:p>
          <a:pPr algn="ctr"/>
          <a:endParaRPr lang="en-US"/>
        </a:p>
      </dgm:t>
    </dgm:pt>
    <dgm:pt modelId="{911CA3FF-0D1F-4580-A360-7E4F439BA0E5}">
      <dgm:prSet phldrT="[Text]" custT="1"/>
      <dgm:spPr>
        <a:xfrm rot="5400000">
          <a:off x="3414969" y="-2738476"/>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Excess Revenue is transferred into the ETF Rainy Day Account until the account has been repaid in full.</a:t>
          </a:r>
        </a:p>
      </dgm:t>
    </dgm:pt>
    <dgm:pt modelId="{792F896F-76A0-4E31-8963-6AB7A6C00520}" type="sibTrans" cxnId="{283A7A1C-C861-4D1F-B5A0-8689546ACA75}">
      <dgm:prSet/>
      <dgm:spPr/>
      <dgm:t>
        <a:bodyPr/>
        <a:lstStyle/>
        <a:p>
          <a:pPr algn="ctr"/>
          <a:endParaRPr lang="en-US"/>
        </a:p>
      </dgm:t>
    </dgm:pt>
    <dgm:pt modelId="{3EF103AA-8817-4214-98C3-8A490F293345}" type="parTrans" cxnId="{283A7A1C-C861-4D1F-B5A0-8689546ACA75}">
      <dgm:prSet/>
      <dgm:spPr/>
      <dgm:t>
        <a:bodyPr/>
        <a:lstStyle/>
        <a:p>
          <a:pPr algn="ctr"/>
          <a:endParaRPr lang="en-US"/>
        </a:p>
      </dgm:t>
    </dgm:pt>
    <dgm:pt modelId="{67E4895C-239C-49A0-9AB8-7B57EB78AF66}">
      <dgm:prSet custT="1"/>
      <dgm:spPr>
        <a:xfrm rot="5400000">
          <a:off x="3414969" y="-179186"/>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5068907"/>
              <a:satOff val="-13064"/>
              <a:lumOff val="-8824"/>
              <a:alphaOff val="0"/>
            </a:srgbClr>
          </a:solidFill>
          <a:prstDash val="solid"/>
          <a:miter lim="800000"/>
        </a:ln>
        <a:effectLst/>
      </dgm:spPr>
      <dgm:t>
        <a:bodyPr/>
        <a:lstStyle/>
        <a:p>
          <a:pPr algn="ctr">
            <a:buChar char="•"/>
          </a:pPr>
          <a:r>
            <a:rPr lang="en-US" sz="1400" b="0" dirty="0">
              <a:solidFill>
                <a:sysClr val="windowText" lastClr="000000">
                  <a:hueOff val="0"/>
                  <a:satOff val="0"/>
                  <a:lumOff val="0"/>
                  <a:alphaOff val="0"/>
                </a:sysClr>
              </a:solidFill>
              <a:latin typeface="Calibri" panose="020F0502020204030204"/>
              <a:ea typeface="+mn-ea"/>
              <a:cs typeface="+mn-cs"/>
            </a:rPr>
            <a:t>20% of remaining excess revenue</a:t>
          </a:r>
        </a:p>
      </dgm:t>
    </dgm:pt>
    <dgm:pt modelId="{64CF78C5-39D2-404F-89A9-6F3EEFD4DFA0}" type="parTrans" cxnId="{CCE9170C-A8D4-400E-A67B-F5A910E9C6C4}">
      <dgm:prSet/>
      <dgm:spPr/>
      <dgm:t>
        <a:bodyPr/>
        <a:lstStyle/>
        <a:p>
          <a:pPr algn="ctr"/>
          <a:endParaRPr lang="en-US"/>
        </a:p>
      </dgm:t>
    </dgm:pt>
    <dgm:pt modelId="{7BFF9D23-0AAA-4D95-A254-F4F0B3A3EEEA}" type="sibTrans" cxnId="{CCE9170C-A8D4-400E-A67B-F5A910E9C6C4}">
      <dgm:prSet/>
      <dgm:spPr/>
      <dgm:t>
        <a:bodyPr/>
        <a:lstStyle/>
        <a:p>
          <a:pPr algn="ctr"/>
          <a:endParaRPr lang="en-US"/>
        </a:p>
      </dgm:t>
    </dgm:pt>
    <dgm:pt modelId="{D5E03E3D-FB74-487E-ACC2-3512E2120E49}">
      <dgm:prSet custT="1"/>
      <dgm:spPr>
        <a:xfrm rot="5400000">
          <a:off x="-144416" y="3551066"/>
          <a:ext cx="962773" cy="673941"/>
        </a:xfrm>
        <a:prstGeom prst="chevron">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gm:spPr>
      <dgm:t>
        <a:bodyPr/>
        <a:lstStyle/>
        <a:p>
          <a:pPr algn="ctr">
            <a:buNone/>
          </a:pPr>
          <a:r>
            <a:rPr lang="en-US" sz="900" dirty="0">
              <a:solidFill>
                <a:sysClr val="windowText" lastClr="000000"/>
              </a:solidFill>
              <a:latin typeface="Calibri" panose="020F0502020204030204"/>
              <a:ea typeface="+mn-ea"/>
              <a:cs typeface="+mn-cs"/>
            </a:rPr>
            <a:t>Non-Recurring Revenue</a:t>
          </a:r>
        </a:p>
      </dgm:t>
    </dgm:pt>
    <dgm:pt modelId="{17264D64-7C01-4295-9C6E-6D45343854E5}" type="parTrans" cxnId="{606F516E-A7EF-4086-BDEC-B1AD2DE9C6ED}">
      <dgm:prSet/>
      <dgm:spPr/>
      <dgm:t>
        <a:bodyPr/>
        <a:lstStyle/>
        <a:p>
          <a:pPr algn="ctr"/>
          <a:endParaRPr lang="en-US"/>
        </a:p>
      </dgm:t>
    </dgm:pt>
    <dgm:pt modelId="{8C44837B-5681-425A-A584-FEFEEFF2194C}" type="sibTrans" cxnId="{606F516E-A7EF-4086-BDEC-B1AD2DE9C6ED}">
      <dgm:prSet/>
      <dgm:spPr/>
      <dgm:t>
        <a:bodyPr/>
        <a:lstStyle/>
        <a:p>
          <a:pPr algn="ctr"/>
          <a:endParaRPr lang="en-US"/>
        </a:p>
      </dgm:t>
    </dgm:pt>
    <dgm:pt modelId="{3CAC537F-1D87-491D-9A83-2343513B7616}">
      <dgm:prSet custT="1"/>
      <dgm:spPr>
        <a:xfrm rot="5400000">
          <a:off x="3414969" y="665622"/>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Any remaining excess revenue shall remain in the ETF as non-recurring revenue.</a:t>
          </a:r>
          <a:endParaRPr lang="en-US" sz="2800" dirty="0">
            <a:solidFill>
              <a:sysClr val="windowText" lastClr="000000">
                <a:hueOff val="0"/>
                <a:satOff val="0"/>
                <a:lumOff val="0"/>
                <a:alphaOff val="0"/>
              </a:sysClr>
            </a:solidFill>
            <a:latin typeface="Calibri" panose="020F0502020204030204"/>
            <a:ea typeface="+mn-ea"/>
            <a:cs typeface="+mn-cs"/>
          </a:endParaRPr>
        </a:p>
      </dgm:t>
    </dgm:pt>
    <dgm:pt modelId="{85E5A5E5-6E83-4FD3-A0ED-DF99890CD83E}" type="parTrans" cxnId="{A3E3E814-8A6E-417E-8A3A-248F67ADCFFD}">
      <dgm:prSet/>
      <dgm:spPr/>
      <dgm:t>
        <a:bodyPr/>
        <a:lstStyle/>
        <a:p>
          <a:pPr algn="ctr"/>
          <a:endParaRPr lang="en-US"/>
        </a:p>
      </dgm:t>
    </dgm:pt>
    <dgm:pt modelId="{29D2547A-73D4-4FF3-9202-1B4719EE7F0B}" type="sibTrans" cxnId="{A3E3E814-8A6E-417E-8A3A-248F67ADCFFD}">
      <dgm:prSet/>
      <dgm:spPr/>
      <dgm:t>
        <a:bodyPr/>
        <a:lstStyle/>
        <a:p>
          <a:pPr algn="ctr"/>
          <a:endParaRPr lang="en-US"/>
        </a:p>
      </dgm:t>
    </dgm:pt>
    <dgm:pt modelId="{8E113EC1-9B81-4A69-9277-B7ECA662E0AA}">
      <dgm:prSet custT="1"/>
      <dgm:spPr>
        <a:xfrm rot="5400000">
          <a:off x="3414969" y="665622"/>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gm:spPr>
      <dgm:t>
        <a:bodyPr/>
        <a:lstStyle/>
        <a:p>
          <a:pPr algn="ctr">
            <a:buChar char="•"/>
          </a:pPr>
          <a:endParaRPr lang="en-US" sz="800" dirty="0">
            <a:solidFill>
              <a:sysClr val="windowText" lastClr="000000">
                <a:hueOff val="0"/>
                <a:satOff val="0"/>
                <a:lumOff val="0"/>
                <a:alphaOff val="0"/>
              </a:sysClr>
            </a:solidFill>
            <a:latin typeface="Calibri" panose="020F0502020204030204"/>
            <a:ea typeface="+mn-ea"/>
            <a:cs typeface="+mn-cs"/>
          </a:endParaRPr>
        </a:p>
      </dgm:t>
    </dgm:pt>
    <dgm:pt modelId="{B4FD9633-AD49-4B91-A2F8-D23E0CD91EE0}" type="parTrans" cxnId="{F84E6BC1-52B2-4F00-A4AC-A681613BCB99}">
      <dgm:prSet/>
      <dgm:spPr/>
      <dgm:t>
        <a:bodyPr/>
        <a:lstStyle/>
        <a:p>
          <a:endParaRPr lang="en-US"/>
        </a:p>
      </dgm:t>
    </dgm:pt>
    <dgm:pt modelId="{1B4AC55F-3175-4FF5-AC3D-C48BF7BE56BF}" type="sibTrans" cxnId="{F84E6BC1-52B2-4F00-A4AC-A681613BCB99}">
      <dgm:prSet/>
      <dgm:spPr/>
      <dgm:t>
        <a:bodyPr/>
        <a:lstStyle/>
        <a:p>
          <a:endParaRPr lang="en-US"/>
        </a:p>
      </dgm:t>
    </dgm:pt>
    <dgm:pt modelId="{E0F7A43F-9658-4AD7-9C7A-159A436E48BA}">
      <dgm:prSet custT="1"/>
      <dgm:spPr>
        <a:xfrm rot="5400000">
          <a:off x="3414969" y="665622"/>
          <a:ext cx="625802" cy="6107858"/>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gm:spPr>
      <dgm:t>
        <a:bodyPr/>
        <a:lstStyle/>
        <a:p>
          <a:pPr algn="ctr">
            <a:buChar char="•"/>
          </a:pPr>
          <a:r>
            <a:rPr lang="en-US" sz="1400" dirty="0">
              <a:solidFill>
                <a:sysClr val="windowText" lastClr="000000">
                  <a:hueOff val="0"/>
                  <a:satOff val="0"/>
                  <a:lumOff val="0"/>
                  <a:alphaOff val="0"/>
                </a:sysClr>
              </a:solidFill>
              <a:latin typeface="Calibri" panose="020F0502020204030204"/>
              <a:ea typeface="+mn-ea"/>
              <a:cs typeface="+mn-cs"/>
            </a:rPr>
            <a:t>These funds can be used for supplemental appropriations.</a:t>
          </a:r>
        </a:p>
      </dgm:t>
    </dgm:pt>
    <dgm:pt modelId="{F4E5AA3B-F55E-4C27-8A86-FA11A5C77FFF}" type="parTrans" cxnId="{C947831D-78CC-4ED7-A520-BD85A328E005}">
      <dgm:prSet/>
      <dgm:spPr/>
      <dgm:t>
        <a:bodyPr/>
        <a:lstStyle/>
        <a:p>
          <a:endParaRPr lang="en-US"/>
        </a:p>
      </dgm:t>
    </dgm:pt>
    <dgm:pt modelId="{AD77D66E-76E4-4C41-B955-5C41871CE976}" type="sibTrans" cxnId="{C947831D-78CC-4ED7-A520-BD85A328E005}">
      <dgm:prSet/>
      <dgm:spPr/>
      <dgm:t>
        <a:bodyPr/>
        <a:lstStyle/>
        <a:p>
          <a:endParaRPr lang="en-US"/>
        </a:p>
      </dgm:t>
    </dgm:pt>
    <dgm:pt modelId="{0C3E49B7-23F4-4ABB-AAA4-188B7C6A7520}" type="pres">
      <dgm:prSet presAssocID="{2222CA3E-C593-4D06-9090-4009077D7DD3}" presName="linearFlow" presStyleCnt="0">
        <dgm:presLayoutVars>
          <dgm:dir/>
          <dgm:animLvl val="lvl"/>
          <dgm:resizeHandles val="exact"/>
        </dgm:presLayoutVars>
      </dgm:prSet>
      <dgm:spPr/>
    </dgm:pt>
    <dgm:pt modelId="{47095B4A-1F60-4626-B5EA-D9C7FF67DF20}" type="pres">
      <dgm:prSet presAssocID="{FA152857-5153-4B67-9467-D88432D01171}" presName="composite" presStyleCnt="0"/>
      <dgm:spPr/>
    </dgm:pt>
    <dgm:pt modelId="{38E8BDA4-7349-41ED-B1DC-DAECFD9CA3DE}" type="pres">
      <dgm:prSet presAssocID="{FA152857-5153-4B67-9467-D88432D01171}" presName="parentText" presStyleLbl="alignNode1" presStyleIdx="0" presStyleCnt="5">
        <dgm:presLayoutVars>
          <dgm:chMax val="1"/>
          <dgm:bulletEnabled val="1"/>
        </dgm:presLayoutVars>
      </dgm:prSet>
      <dgm:spPr/>
    </dgm:pt>
    <dgm:pt modelId="{30870D59-EE08-4F01-B0E7-27A7947872B6}" type="pres">
      <dgm:prSet presAssocID="{FA152857-5153-4B67-9467-D88432D01171}" presName="descendantText" presStyleLbl="alignAcc1" presStyleIdx="0" presStyleCnt="5">
        <dgm:presLayoutVars>
          <dgm:bulletEnabled val="1"/>
        </dgm:presLayoutVars>
      </dgm:prSet>
      <dgm:spPr/>
    </dgm:pt>
    <dgm:pt modelId="{1E247F96-35F1-4C81-A7FD-D2572879308B}" type="pres">
      <dgm:prSet presAssocID="{EEDE24A5-5222-43A9-A3BD-6B647A53595E}" presName="sp" presStyleCnt="0"/>
      <dgm:spPr/>
    </dgm:pt>
    <dgm:pt modelId="{B59465A3-0169-41E8-9D74-B464057E38D8}" type="pres">
      <dgm:prSet presAssocID="{0A1D8005-07C9-412A-B6A5-956A6D545501}" presName="composite" presStyleCnt="0"/>
      <dgm:spPr/>
    </dgm:pt>
    <dgm:pt modelId="{14EDAC5C-39FC-4C41-8D80-EB1971E1388C}" type="pres">
      <dgm:prSet presAssocID="{0A1D8005-07C9-412A-B6A5-956A6D545501}" presName="parentText" presStyleLbl="alignNode1" presStyleIdx="1" presStyleCnt="5">
        <dgm:presLayoutVars>
          <dgm:chMax val="1"/>
          <dgm:bulletEnabled val="1"/>
        </dgm:presLayoutVars>
      </dgm:prSet>
      <dgm:spPr/>
    </dgm:pt>
    <dgm:pt modelId="{6D13489E-2F57-4C51-803C-11842B7F6ECE}" type="pres">
      <dgm:prSet presAssocID="{0A1D8005-07C9-412A-B6A5-956A6D545501}" presName="descendantText" presStyleLbl="alignAcc1" presStyleIdx="1" presStyleCnt="5">
        <dgm:presLayoutVars>
          <dgm:bulletEnabled val="1"/>
        </dgm:presLayoutVars>
      </dgm:prSet>
      <dgm:spPr/>
    </dgm:pt>
    <dgm:pt modelId="{A8FB3995-FCDE-4166-98B2-24EA48B3A3FF}" type="pres">
      <dgm:prSet presAssocID="{263AFE6C-16CC-41E1-8366-C07CE3F79248}" presName="sp" presStyleCnt="0"/>
      <dgm:spPr/>
    </dgm:pt>
    <dgm:pt modelId="{6F277A94-8248-4253-97C6-3197B404235B}" type="pres">
      <dgm:prSet presAssocID="{412A1C8B-2D69-47AD-BBA5-BCD96DF08024}" presName="composite" presStyleCnt="0"/>
      <dgm:spPr/>
    </dgm:pt>
    <dgm:pt modelId="{CF4C0B0E-D511-45DE-95AA-2F27F0080B52}" type="pres">
      <dgm:prSet presAssocID="{412A1C8B-2D69-47AD-BBA5-BCD96DF08024}" presName="parentText" presStyleLbl="alignNode1" presStyleIdx="2" presStyleCnt="5">
        <dgm:presLayoutVars>
          <dgm:chMax val="1"/>
          <dgm:bulletEnabled val="1"/>
        </dgm:presLayoutVars>
      </dgm:prSet>
      <dgm:spPr/>
    </dgm:pt>
    <dgm:pt modelId="{EBA38BF0-29BF-48ED-8E9A-CA4DC5EDABE9}" type="pres">
      <dgm:prSet presAssocID="{412A1C8B-2D69-47AD-BBA5-BCD96DF08024}" presName="descendantText" presStyleLbl="alignAcc1" presStyleIdx="2" presStyleCnt="5" custScaleY="107946">
        <dgm:presLayoutVars>
          <dgm:bulletEnabled val="1"/>
        </dgm:presLayoutVars>
      </dgm:prSet>
      <dgm:spPr/>
    </dgm:pt>
    <dgm:pt modelId="{02338E84-721A-4DED-B1C3-8355134F2169}" type="pres">
      <dgm:prSet presAssocID="{CF754DF1-1988-4EF7-B317-71A20F444E90}" presName="sp" presStyleCnt="0"/>
      <dgm:spPr/>
    </dgm:pt>
    <dgm:pt modelId="{CEF270CF-8BB1-4F8D-83FB-19168699E2FE}" type="pres">
      <dgm:prSet presAssocID="{9196406D-7D6B-42BE-BBE3-C49CD11A8F88}" presName="composite" presStyleCnt="0"/>
      <dgm:spPr/>
    </dgm:pt>
    <dgm:pt modelId="{4CF9B16A-AB2A-4914-BCDF-7EE64D220428}" type="pres">
      <dgm:prSet presAssocID="{9196406D-7D6B-42BE-BBE3-C49CD11A8F88}" presName="parentText" presStyleLbl="alignNode1" presStyleIdx="3" presStyleCnt="5" custScaleX="111808" custLinFactNeighborX="-8146" custLinFactNeighborY="3831">
        <dgm:presLayoutVars>
          <dgm:chMax val="1"/>
          <dgm:bulletEnabled val="1"/>
        </dgm:presLayoutVars>
      </dgm:prSet>
      <dgm:spPr/>
    </dgm:pt>
    <dgm:pt modelId="{BD18CD49-F600-4E7A-8465-0A0B8F3DBF32}" type="pres">
      <dgm:prSet presAssocID="{9196406D-7D6B-42BE-BBE3-C49CD11A8F88}" presName="descendantText" presStyleLbl="alignAcc1" presStyleIdx="3" presStyleCnt="5">
        <dgm:presLayoutVars>
          <dgm:bulletEnabled val="1"/>
        </dgm:presLayoutVars>
      </dgm:prSet>
      <dgm:spPr/>
    </dgm:pt>
    <dgm:pt modelId="{DE5FA522-42E7-4851-BDB1-790FB52C9055}" type="pres">
      <dgm:prSet presAssocID="{432A5AFB-0131-498D-A0C8-2FD454E47573}" presName="sp" presStyleCnt="0"/>
      <dgm:spPr/>
    </dgm:pt>
    <dgm:pt modelId="{99C6E3B6-67F5-4BA2-8D78-36FF2996AA25}" type="pres">
      <dgm:prSet presAssocID="{D5E03E3D-FB74-487E-ACC2-3512E2120E49}" presName="composite" presStyleCnt="0"/>
      <dgm:spPr/>
    </dgm:pt>
    <dgm:pt modelId="{CDB0F647-5FE1-49E1-AA29-3A42D8E6920D}" type="pres">
      <dgm:prSet presAssocID="{D5E03E3D-FB74-487E-ACC2-3512E2120E49}" presName="parentText" presStyleLbl="alignNode1" presStyleIdx="4" presStyleCnt="5">
        <dgm:presLayoutVars>
          <dgm:chMax val="1"/>
          <dgm:bulletEnabled val="1"/>
        </dgm:presLayoutVars>
      </dgm:prSet>
      <dgm:spPr/>
    </dgm:pt>
    <dgm:pt modelId="{B5616269-3770-41C4-BEBA-4741ADAB9C84}" type="pres">
      <dgm:prSet presAssocID="{D5E03E3D-FB74-487E-ACC2-3512E2120E49}" presName="descendantText" presStyleLbl="alignAcc1" presStyleIdx="4" presStyleCnt="5">
        <dgm:presLayoutVars>
          <dgm:bulletEnabled val="1"/>
        </dgm:presLayoutVars>
      </dgm:prSet>
      <dgm:spPr/>
    </dgm:pt>
  </dgm:ptLst>
  <dgm:cxnLst>
    <dgm:cxn modelId="{71E23D05-2C5E-4A10-B3A2-EA8DF29A1011}" type="presOf" srcId="{8E113EC1-9B81-4A69-9277-B7ECA662E0AA}" destId="{B5616269-3770-41C4-BEBA-4741ADAB9C84}" srcOrd="0" destOrd="2" presId="urn:microsoft.com/office/officeart/2005/8/layout/chevron2"/>
    <dgm:cxn modelId="{517CCE06-E43E-44B9-8779-D85932FCCC06}" type="presOf" srcId="{07CEC5CF-DDCF-46E6-AB48-759B0F14A41A}" destId="{EBA38BF0-29BF-48ED-8E9A-CA4DC5EDABE9}" srcOrd="0" destOrd="0" presId="urn:microsoft.com/office/officeart/2005/8/layout/chevron2"/>
    <dgm:cxn modelId="{CCE9170C-A8D4-400E-A67B-F5A910E9C6C4}" srcId="{9196406D-7D6B-42BE-BBE3-C49CD11A8F88}" destId="{67E4895C-239C-49A0-9AB8-7B57EB78AF66}" srcOrd="0" destOrd="0" parTransId="{64CF78C5-39D2-404F-89A9-6F3EEFD4DFA0}" sibTransId="{7BFF9D23-0AAA-4D95-A254-F4F0B3A3EEEA}"/>
    <dgm:cxn modelId="{A3E3E814-8A6E-417E-8A3A-248F67ADCFFD}" srcId="{D5E03E3D-FB74-487E-ACC2-3512E2120E49}" destId="{3CAC537F-1D87-491D-9A83-2343513B7616}" srcOrd="0" destOrd="0" parTransId="{85E5A5E5-6E83-4FD3-A0ED-DF99890CD83E}" sibTransId="{29D2547A-73D4-4FF3-9202-1B4719EE7F0B}"/>
    <dgm:cxn modelId="{283A7A1C-C861-4D1F-B5A0-8689546ACA75}" srcId="{FA152857-5153-4B67-9467-D88432D01171}" destId="{911CA3FF-0D1F-4580-A360-7E4F439BA0E5}" srcOrd="0" destOrd="0" parTransId="{3EF103AA-8817-4214-98C3-8A490F293345}" sibTransId="{792F896F-76A0-4E31-8963-6AB7A6C00520}"/>
    <dgm:cxn modelId="{C947831D-78CC-4ED7-A520-BD85A328E005}" srcId="{D5E03E3D-FB74-487E-ACC2-3512E2120E49}" destId="{E0F7A43F-9658-4AD7-9C7A-159A436E48BA}" srcOrd="1" destOrd="0" parTransId="{F4E5AA3B-F55E-4C27-8A86-FA11A5C77FFF}" sibTransId="{AD77D66E-76E4-4C41-B955-5C41871CE976}"/>
    <dgm:cxn modelId="{65296F23-BB5F-4A3E-BA46-419DB29794AD}" srcId="{412A1C8B-2D69-47AD-BBA5-BCD96DF08024}" destId="{07CEC5CF-DDCF-46E6-AB48-759B0F14A41A}" srcOrd="0" destOrd="0" parTransId="{CAEED446-05DB-4687-B8DB-A5471000B97F}" sibTransId="{16698FB6-96D8-46DF-877B-DFBECEC5715B}"/>
    <dgm:cxn modelId="{5AE33028-2AA0-4C46-B473-ADA75B9E3590}" type="presOf" srcId="{3CAC537F-1D87-491D-9A83-2343513B7616}" destId="{B5616269-3770-41C4-BEBA-4741ADAB9C84}" srcOrd="0" destOrd="0" presId="urn:microsoft.com/office/officeart/2005/8/layout/chevron2"/>
    <dgm:cxn modelId="{3016FD31-0E77-4EFC-9DBC-5D2B015E4BA1}" type="presOf" srcId="{9196406D-7D6B-42BE-BBE3-C49CD11A8F88}" destId="{4CF9B16A-AB2A-4914-BCDF-7EE64D220428}" srcOrd="0" destOrd="0" presId="urn:microsoft.com/office/officeart/2005/8/layout/chevron2"/>
    <dgm:cxn modelId="{54038235-095C-4260-BB9C-4B23775D56CD}" type="presOf" srcId="{5B8D20F7-E753-450A-9932-DC98944DA8EC}" destId="{6D13489E-2F57-4C51-803C-11842B7F6ECE}" srcOrd="0" destOrd="0" presId="urn:microsoft.com/office/officeart/2005/8/layout/chevron2"/>
    <dgm:cxn modelId="{20BB4538-735D-46B6-9D04-87360EBDDB26}" type="presOf" srcId="{1E1851AD-AEA8-4E4A-91B7-FECC2D7CC08F}" destId="{EBA38BF0-29BF-48ED-8E9A-CA4DC5EDABE9}" srcOrd="0" destOrd="1" presId="urn:microsoft.com/office/officeart/2005/8/layout/chevron2"/>
    <dgm:cxn modelId="{38732142-C88C-4521-9F9F-4250C1675CDA}" type="presOf" srcId="{E0F7A43F-9658-4AD7-9C7A-159A436E48BA}" destId="{B5616269-3770-41C4-BEBA-4741ADAB9C84}" srcOrd="0" destOrd="1" presId="urn:microsoft.com/office/officeart/2005/8/layout/chevron2"/>
    <dgm:cxn modelId="{4FB99A42-E589-4B2A-8759-C0E88120A951}" srcId="{2222CA3E-C593-4D06-9090-4009077D7DD3}" destId="{412A1C8B-2D69-47AD-BBA5-BCD96DF08024}" srcOrd="2" destOrd="0" parTransId="{CABF37F0-6D27-4AE3-9CDF-D8A101D1BA05}" sibTransId="{CF754DF1-1988-4EF7-B317-71A20F444E90}"/>
    <dgm:cxn modelId="{390E4764-F1E0-48F6-A88F-EAB290408B82}" type="presOf" srcId="{0A1D8005-07C9-412A-B6A5-956A6D545501}" destId="{14EDAC5C-39FC-4C41-8D80-EB1971E1388C}" srcOrd="0" destOrd="0" presId="urn:microsoft.com/office/officeart/2005/8/layout/chevron2"/>
    <dgm:cxn modelId="{5420CD69-D75F-4253-8C78-CC6C906590D1}" type="presOf" srcId="{D5E03E3D-FB74-487E-ACC2-3512E2120E49}" destId="{CDB0F647-5FE1-49E1-AA29-3A42D8E6920D}" srcOrd="0" destOrd="0" presId="urn:microsoft.com/office/officeart/2005/8/layout/chevron2"/>
    <dgm:cxn modelId="{606F516E-A7EF-4086-BDEC-B1AD2DE9C6ED}" srcId="{2222CA3E-C593-4D06-9090-4009077D7DD3}" destId="{D5E03E3D-FB74-487E-ACC2-3512E2120E49}" srcOrd="4" destOrd="0" parTransId="{17264D64-7C01-4295-9C6E-6D45343854E5}" sibTransId="{8C44837B-5681-425A-A584-FEFEEFF2194C}"/>
    <dgm:cxn modelId="{87A90D72-2758-42E9-B2A5-39975F461826}" srcId="{2222CA3E-C593-4D06-9090-4009077D7DD3}" destId="{9196406D-7D6B-42BE-BBE3-C49CD11A8F88}" srcOrd="3" destOrd="0" parTransId="{4AFD6BCA-CE4D-4920-BFDB-92B999A4E304}" sibTransId="{432A5AFB-0131-498D-A0C8-2FD454E47573}"/>
    <dgm:cxn modelId="{5471C090-E263-411B-A846-60412D497077}" type="presOf" srcId="{911CA3FF-0D1F-4580-A360-7E4F439BA0E5}" destId="{30870D59-EE08-4F01-B0E7-27A7947872B6}" srcOrd="0" destOrd="0" presId="urn:microsoft.com/office/officeart/2005/8/layout/chevron2"/>
    <dgm:cxn modelId="{1EF8BA99-5664-4CDD-9791-720A5C528FFF}" type="presOf" srcId="{2222CA3E-C593-4D06-9090-4009077D7DD3}" destId="{0C3E49B7-23F4-4ABB-AAA4-188B7C6A7520}" srcOrd="0" destOrd="0" presId="urn:microsoft.com/office/officeart/2005/8/layout/chevron2"/>
    <dgm:cxn modelId="{B71F44A7-2E72-4932-B64D-F1F39B4933D6}" srcId="{2222CA3E-C593-4D06-9090-4009077D7DD3}" destId="{FA152857-5153-4B67-9467-D88432D01171}" srcOrd="0" destOrd="0" parTransId="{71AFE779-1FBA-4247-BCB1-D7FCA5A020BA}" sibTransId="{EEDE24A5-5222-43A9-A3BD-6B647A53595E}"/>
    <dgm:cxn modelId="{666D5BB5-B264-4955-8192-00FE6A3DE202}" type="presOf" srcId="{412A1C8B-2D69-47AD-BBA5-BCD96DF08024}" destId="{CF4C0B0E-D511-45DE-95AA-2F27F0080B52}" srcOrd="0" destOrd="0" presId="urn:microsoft.com/office/officeart/2005/8/layout/chevron2"/>
    <dgm:cxn modelId="{A92A3BB9-87F8-4400-9ED3-78805D49910F}" type="presOf" srcId="{FA152857-5153-4B67-9467-D88432D01171}" destId="{38E8BDA4-7349-41ED-B1DC-DAECFD9CA3DE}" srcOrd="0" destOrd="0" presId="urn:microsoft.com/office/officeart/2005/8/layout/chevron2"/>
    <dgm:cxn modelId="{54AD67BB-684F-47F4-A4AC-134AA50EDC1F}" srcId="{2222CA3E-C593-4D06-9090-4009077D7DD3}" destId="{0A1D8005-07C9-412A-B6A5-956A6D545501}" srcOrd="1" destOrd="0" parTransId="{47C4FCE5-44B8-4CC2-B11C-0C21C092E307}" sibTransId="{263AFE6C-16CC-41E1-8366-C07CE3F79248}"/>
    <dgm:cxn modelId="{F84E6BC1-52B2-4F00-A4AC-A681613BCB99}" srcId="{D5E03E3D-FB74-487E-ACC2-3512E2120E49}" destId="{8E113EC1-9B81-4A69-9277-B7ECA662E0AA}" srcOrd="2" destOrd="0" parTransId="{B4FD9633-AD49-4B91-A2F8-D23E0CD91EE0}" sibTransId="{1B4AC55F-3175-4FF5-AC3D-C48BF7BE56BF}"/>
    <dgm:cxn modelId="{29E9E3C7-584A-4F45-A006-FA7E4950FE81}" type="presOf" srcId="{67E4895C-239C-49A0-9AB8-7B57EB78AF66}" destId="{BD18CD49-F600-4E7A-8465-0A0B8F3DBF32}" srcOrd="0" destOrd="0" presId="urn:microsoft.com/office/officeart/2005/8/layout/chevron2"/>
    <dgm:cxn modelId="{2F4435F2-C3D7-4E74-88EA-4691694FC70A}" srcId="{412A1C8B-2D69-47AD-BBA5-BCD96DF08024}" destId="{1E1851AD-AEA8-4E4A-91B7-FECC2D7CC08F}" srcOrd="1" destOrd="0" parTransId="{5ECCE911-6660-4919-BF2D-668006123D82}" sibTransId="{32695749-4176-4384-B902-978A8246B512}"/>
    <dgm:cxn modelId="{AA8703FE-473B-43BD-B96A-285D528B259E}" srcId="{0A1D8005-07C9-412A-B6A5-956A6D545501}" destId="{5B8D20F7-E753-450A-9932-DC98944DA8EC}" srcOrd="0" destOrd="0" parTransId="{BE234D2F-9088-4A73-A21B-DB4A939E9DBA}" sibTransId="{7D943069-5A42-4EED-A8DF-D5464D7C3375}"/>
    <dgm:cxn modelId="{F1F7038A-EB27-4FB1-84D1-BA5FB8211518}" type="presParOf" srcId="{0C3E49B7-23F4-4ABB-AAA4-188B7C6A7520}" destId="{47095B4A-1F60-4626-B5EA-D9C7FF67DF20}" srcOrd="0" destOrd="0" presId="urn:microsoft.com/office/officeart/2005/8/layout/chevron2"/>
    <dgm:cxn modelId="{3637C433-3BCD-48AE-BF3B-53DDE1C02627}" type="presParOf" srcId="{47095B4A-1F60-4626-B5EA-D9C7FF67DF20}" destId="{38E8BDA4-7349-41ED-B1DC-DAECFD9CA3DE}" srcOrd="0" destOrd="0" presId="urn:microsoft.com/office/officeart/2005/8/layout/chevron2"/>
    <dgm:cxn modelId="{772C4CD4-06A5-43DF-B879-FDCF494C53D1}" type="presParOf" srcId="{47095B4A-1F60-4626-B5EA-D9C7FF67DF20}" destId="{30870D59-EE08-4F01-B0E7-27A7947872B6}" srcOrd="1" destOrd="0" presId="urn:microsoft.com/office/officeart/2005/8/layout/chevron2"/>
    <dgm:cxn modelId="{DCA555A8-156E-418F-B5D8-CD962DB6E325}" type="presParOf" srcId="{0C3E49B7-23F4-4ABB-AAA4-188B7C6A7520}" destId="{1E247F96-35F1-4C81-A7FD-D2572879308B}" srcOrd="1" destOrd="0" presId="urn:microsoft.com/office/officeart/2005/8/layout/chevron2"/>
    <dgm:cxn modelId="{C639178B-399E-42F9-9947-583AD11D3D6D}" type="presParOf" srcId="{0C3E49B7-23F4-4ABB-AAA4-188B7C6A7520}" destId="{B59465A3-0169-41E8-9D74-B464057E38D8}" srcOrd="2" destOrd="0" presId="urn:microsoft.com/office/officeart/2005/8/layout/chevron2"/>
    <dgm:cxn modelId="{74290B62-7B0B-481C-89CB-0FF40D64B772}" type="presParOf" srcId="{B59465A3-0169-41E8-9D74-B464057E38D8}" destId="{14EDAC5C-39FC-4C41-8D80-EB1971E1388C}" srcOrd="0" destOrd="0" presId="urn:microsoft.com/office/officeart/2005/8/layout/chevron2"/>
    <dgm:cxn modelId="{7FE3C197-341A-4C18-8A28-B5DA89FC5F73}" type="presParOf" srcId="{B59465A3-0169-41E8-9D74-B464057E38D8}" destId="{6D13489E-2F57-4C51-803C-11842B7F6ECE}" srcOrd="1" destOrd="0" presId="urn:microsoft.com/office/officeart/2005/8/layout/chevron2"/>
    <dgm:cxn modelId="{9075DD7D-9262-47EE-B91C-A7F8A8EED6FC}" type="presParOf" srcId="{0C3E49B7-23F4-4ABB-AAA4-188B7C6A7520}" destId="{A8FB3995-FCDE-4166-98B2-24EA48B3A3FF}" srcOrd="3" destOrd="0" presId="urn:microsoft.com/office/officeart/2005/8/layout/chevron2"/>
    <dgm:cxn modelId="{26BB71A9-F464-499F-9A0B-AB8E3267049D}" type="presParOf" srcId="{0C3E49B7-23F4-4ABB-AAA4-188B7C6A7520}" destId="{6F277A94-8248-4253-97C6-3197B404235B}" srcOrd="4" destOrd="0" presId="urn:microsoft.com/office/officeart/2005/8/layout/chevron2"/>
    <dgm:cxn modelId="{B1556CEC-42E4-4795-976C-BB8712AD76D8}" type="presParOf" srcId="{6F277A94-8248-4253-97C6-3197B404235B}" destId="{CF4C0B0E-D511-45DE-95AA-2F27F0080B52}" srcOrd="0" destOrd="0" presId="urn:microsoft.com/office/officeart/2005/8/layout/chevron2"/>
    <dgm:cxn modelId="{0513C060-8640-4350-8B22-63F074849E48}" type="presParOf" srcId="{6F277A94-8248-4253-97C6-3197B404235B}" destId="{EBA38BF0-29BF-48ED-8E9A-CA4DC5EDABE9}" srcOrd="1" destOrd="0" presId="urn:microsoft.com/office/officeart/2005/8/layout/chevron2"/>
    <dgm:cxn modelId="{B290DEA6-C3F7-469F-B463-8F82BA66EA35}" type="presParOf" srcId="{0C3E49B7-23F4-4ABB-AAA4-188B7C6A7520}" destId="{02338E84-721A-4DED-B1C3-8355134F2169}" srcOrd="5" destOrd="0" presId="urn:microsoft.com/office/officeart/2005/8/layout/chevron2"/>
    <dgm:cxn modelId="{F795B22C-7923-49EF-A301-B6B213DBAA84}" type="presParOf" srcId="{0C3E49B7-23F4-4ABB-AAA4-188B7C6A7520}" destId="{CEF270CF-8BB1-4F8D-83FB-19168699E2FE}" srcOrd="6" destOrd="0" presId="urn:microsoft.com/office/officeart/2005/8/layout/chevron2"/>
    <dgm:cxn modelId="{EAE97129-260A-4FEB-A6C8-A6A39D3FEFAD}" type="presParOf" srcId="{CEF270CF-8BB1-4F8D-83FB-19168699E2FE}" destId="{4CF9B16A-AB2A-4914-BCDF-7EE64D220428}" srcOrd="0" destOrd="0" presId="urn:microsoft.com/office/officeart/2005/8/layout/chevron2"/>
    <dgm:cxn modelId="{6965554D-0EAF-45AA-BD46-18B71BC296F1}" type="presParOf" srcId="{CEF270CF-8BB1-4F8D-83FB-19168699E2FE}" destId="{BD18CD49-F600-4E7A-8465-0A0B8F3DBF32}" srcOrd="1" destOrd="0" presId="urn:microsoft.com/office/officeart/2005/8/layout/chevron2"/>
    <dgm:cxn modelId="{27B0E945-361A-4BC0-9057-6A39C2F728AD}" type="presParOf" srcId="{0C3E49B7-23F4-4ABB-AAA4-188B7C6A7520}" destId="{DE5FA522-42E7-4851-BDB1-790FB52C9055}" srcOrd="7" destOrd="0" presId="urn:microsoft.com/office/officeart/2005/8/layout/chevron2"/>
    <dgm:cxn modelId="{F5B4D73A-80E4-42A7-A5B6-7612CB65474C}" type="presParOf" srcId="{0C3E49B7-23F4-4ABB-AAA4-188B7C6A7520}" destId="{99C6E3B6-67F5-4BA2-8D78-36FF2996AA25}" srcOrd="8" destOrd="0" presId="urn:microsoft.com/office/officeart/2005/8/layout/chevron2"/>
    <dgm:cxn modelId="{5BE42758-0575-4582-9826-D7AD180FDFFE}" type="presParOf" srcId="{99C6E3B6-67F5-4BA2-8D78-36FF2996AA25}" destId="{CDB0F647-5FE1-49E1-AA29-3A42D8E6920D}" srcOrd="0" destOrd="0" presId="urn:microsoft.com/office/officeart/2005/8/layout/chevron2"/>
    <dgm:cxn modelId="{0E3BB019-9C9E-4572-B97D-09AC6A3053DA}" type="presParOf" srcId="{99C6E3B6-67F5-4BA2-8D78-36FF2996AA25}" destId="{B5616269-3770-41C4-BEBA-4741ADAB9C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C389-3282-4224-8CDE-AEA21934A70E}">
      <dsp:nvSpPr>
        <dsp:cNvPr id="0" name=""/>
        <dsp:cNvSpPr/>
      </dsp:nvSpPr>
      <dsp:spPr>
        <a:xfrm>
          <a:off x="3527" y="619293"/>
          <a:ext cx="1804254"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Calibri" panose="020F0502020204030204"/>
              <a:ea typeface="+mn-ea"/>
              <a:cs typeface="+mn-cs"/>
            </a:rPr>
            <a:t>ETF Appropriation Cap</a:t>
          </a:r>
        </a:p>
      </dsp:txBody>
      <dsp:txXfrm>
        <a:off x="3527" y="619293"/>
        <a:ext cx="1804254" cy="462825"/>
      </dsp:txXfrm>
    </dsp:sp>
    <dsp:sp modelId="{6BD06AE2-6DD7-454E-8BF0-8A2E3949B371}">
      <dsp:nvSpPr>
        <dsp:cNvPr id="0" name=""/>
        <dsp:cNvSpPr/>
      </dsp:nvSpPr>
      <dsp:spPr>
        <a:xfrm>
          <a:off x="1807782" y="142005"/>
          <a:ext cx="360850" cy="1417401"/>
        </a:xfrm>
        <a:prstGeom prst="leftBrace">
          <a:avLst>
            <a:gd name="adj1" fmla="val 35000"/>
            <a:gd name="adj2" fmla="val 50000"/>
          </a:avLst>
        </a:pr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1BF8CE-0FE0-422F-8AAD-79DBE91329A5}">
      <dsp:nvSpPr>
        <dsp:cNvPr id="0" name=""/>
        <dsp:cNvSpPr/>
      </dsp:nvSpPr>
      <dsp:spPr>
        <a:xfrm>
          <a:off x="2312973" y="142005"/>
          <a:ext cx="4907573" cy="1417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a:solidFill>
                <a:sysClr val="windowText" lastClr="000000"/>
              </a:solidFill>
              <a:latin typeface="Calibri" panose="020F0502020204030204"/>
              <a:ea typeface="+mn-ea"/>
              <a:cs typeface="+mn-cs"/>
            </a:rPr>
            <a:t>Total recurring revenues deposited in the last completed fiscal year.</a:t>
          </a:r>
        </a:p>
        <a:p>
          <a:pPr marL="57150" lvl="1" indent="-57150" algn="l" defTabSz="488950">
            <a:lnSpc>
              <a:spcPct val="90000"/>
            </a:lnSpc>
            <a:spcBef>
              <a:spcPct val="0"/>
            </a:spcBef>
            <a:spcAft>
              <a:spcPct val="15000"/>
            </a:spcAft>
            <a:buChar char="•"/>
          </a:pPr>
          <a:r>
            <a:rPr lang="en-US" sz="1100" kern="1200" dirty="0">
              <a:solidFill>
                <a:sysClr val="windowText" lastClr="000000"/>
              </a:solidFill>
              <a:latin typeface="Calibri" panose="020F0502020204030204"/>
              <a:ea typeface="+mn-ea"/>
              <a:cs typeface="+mn-cs"/>
            </a:rPr>
            <a:t>Total above multiplied by the average of the recurring revenues for the 15 most recently completed fiscal years excluding the highest and lowest years.</a:t>
          </a:r>
        </a:p>
        <a:p>
          <a:pPr marL="57150" lvl="1" indent="-57150" algn="l" defTabSz="488950">
            <a:lnSpc>
              <a:spcPct val="90000"/>
            </a:lnSpc>
            <a:spcBef>
              <a:spcPct val="0"/>
            </a:spcBef>
            <a:spcAft>
              <a:spcPct val="15000"/>
            </a:spcAft>
            <a:buChar char="•"/>
          </a:pPr>
          <a:r>
            <a:rPr lang="en-US" sz="1100" kern="1200">
              <a:solidFill>
                <a:sysClr val="windowText" lastClr="000000"/>
              </a:solidFill>
              <a:latin typeface="Calibri" panose="020F0502020204030204"/>
              <a:ea typeface="+mn-ea"/>
              <a:cs typeface="+mn-cs"/>
            </a:rPr>
            <a:t>If recurring revenue is amended or created, 95% of the projected amount according to the legislative fiscal note should be used. </a:t>
          </a:r>
        </a:p>
        <a:p>
          <a:pPr marL="57150" lvl="1" indent="-57150" algn="l" defTabSz="488950">
            <a:lnSpc>
              <a:spcPct val="90000"/>
            </a:lnSpc>
            <a:spcBef>
              <a:spcPct val="0"/>
            </a:spcBef>
            <a:spcAft>
              <a:spcPct val="15000"/>
            </a:spcAft>
            <a:buChar char="•"/>
          </a:pPr>
          <a:r>
            <a:rPr lang="en-US" sz="1100" kern="1200" dirty="0">
              <a:solidFill>
                <a:sysClr val="windowText" lastClr="000000"/>
              </a:solidFill>
              <a:latin typeface="Calibri" panose="020F0502020204030204"/>
              <a:ea typeface="+mn-ea"/>
              <a:cs typeface="+mn-cs"/>
            </a:rPr>
            <a:t>Removed recurring revenue should be subtracted based on the legislative fiscal note.</a:t>
          </a:r>
        </a:p>
        <a:p>
          <a:pPr marL="57150" lvl="1" indent="-57150" algn="l" defTabSz="488950">
            <a:lnSpc>
              <a:spcPct val="90000"/>
            </a:lnSpc>
            <a:spcBef>
              <a:spcPct val="0"/>
            </a:spcBef>
            <a:spcAft>
              <a:spcPct val="15000"/>
            </a:spcAft>
            <a:buChar char="•"/>
          </a:pPr>
          <a:r>
            <a:rPr lang="en-US" sz="1100" kern="1200">
              <a:solidFill>
                <a:sysClr val="windowText" lastClr="000000"/>
              </a:solidFill>
              <a:latin typeface="Calibri" panose="020F0502020204030204"/>
              <a:ea typeface="+mn-ea"/>
              <a:cs typeface="+mn-cs"/>
            </a:rPr>
            <a:t>Non-recurring revenue shall be subtracted from the calculation.</a:t>
          </a:r>
        </a:p>
      </dsp:txBody>
      <dsp:txXfrm>
        <a:off x="2312973" y="142005"/>
        <a:ext cx="4907573" cy="1417401"/>
      </dsp:txXfrm>
    </dsp:sp>
    <dsp:sp modelId="{BEEF3AB1-F8AC-4818-BD08-FA01424976BA}">
      <dsp:nvSpPr>
        <dsp:cNvPr id="0" name=""/>
        <dsp:cNvSpPr/>
      </dsp:nvSpPr>
      <dsp:spPr>
        <a:xfrm>
          <a:off x="3527" y="1656860"/>
          <a:ext cx="1804254"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Calibri" panose="020F0502020204030204"/>
              <a:ea typeface="+mn-ea"/>
              <a:cs typeface="+mn-cs"/>
            </a:rPr>
            <a:t>Secondary Spending Limit</a:t>
          </a:r>
        </a:p>
      </dsp:txBody>
      <dsp:txXfrm>
        <a:off x="3527" y="1656860"/>
        <a:ext cx="1804254" cy="462825"/>
      </dsp:txXfrm>
    </dsp:sp>
    <dsp:sp modelId="{4948956D-B245-48EB-B59D-E940C17FD29A}">
      <dsp:nvSpPr>
        <dsp:cNvPr id="0" name=""/>
        <dsp:cNvSpPr/>
      </dsp:nvSpPr>
      <dsp:spPr>
        <a:xfrm>
          <a:off x="1807782" y="1599007"/>
          <a:ext cx="360850" cy="578531"/>
        </a:xfrm>
        <a:prstGeom prst="leftBrace">
          <a:avLst>
            <a:gd name="adj1" fmla="val 35000"/>
            <a:gd name="adj2" fmla="val 50000"/>
          </a:avLst>
        </a:pr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DE2F8F3-F8AB-4A78-B4FD-69BD5EC8CFD5}">
      <dsp:nvSpPr>
        <dsp:cNvPr id="0" name=""/>
        <dsp:cNvSpPr/>
      </dsp:nvSpPr>
      <dsp:spPr>
        <a:xfrm>
          <a:off x="2312973" y="1599007"/>
          <a:ext cx="4907573" cy="578531"/>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solidFill>
              <a:latin typeface="Calibri" panose="020F0502020204030204"/>
              <a:ea typeface="+mn-ea"/>
              <a:cs typeface="+mn-cs"/>
            </a:rPr>
            <a:t>An amount equal to 106.5 percent of the ETF Base Appropriation for fiscal year 2024.</a:t>
          </a:r>
        </a:p>
        <a:p>
          <a:pPr marL="57150" lvl="1" indent="-57150" algn="l" defTabSz="488950">
            <a:lnSpc>
              <a:spcPct val="90000"/>
            </a:lnSpc>
            <a:spcBef>
              <a:spcPct val="0"/>
            </a:spcBef>
            <a:spcAft>
              <a:spcPct val="15000"/>
            </a:spcAft>
            <a:buChar char="•"/>
          </a:pPr>
          <a:r>
            <a:rPr lang="en-US" sz="1100" kern="1200" dirty="0">
              <a:solidFill>
                <a:sysClr val="windowText" lastClr="000000"/>
              </a:solidFill>
              <a:latin typeface="Calibri" panose="020F0502020204030204"/>
              <a:ea typeface="+mn-ea"/>
              <a:cs typeface="+mn-cs"/>
            </a:rPr>
            <a:t>Percentage decreases by 0.25% until reaching 105.75 percent in fiscal year 2027. </a:t>
          </a:r>
        </a:p>
      </dsp:txBody>
      <dsp:txXfrm>
        <a:off x="2312973" y="1599007"/>
        <a:ext cx="4907573" cy="578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8BDA4-7349-41ED-B1DC-DAECFD9CA3DE}">
      <dsp:nvSpPr>
        <dsp:cNvPr id="0" name=""/>
        <dsp:cNvSpPr/>
      </dsp:nvSpPr>
      <dsp:spPr>
        <a:xfrm rot="5400000">
          <a:off x="-150638" y="134803"/>
          <a:ext cx="882659" cy="617861"/>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ETF Rainy Day Account</a:t>
          </a:r>
        </a:p>
      </dsp:txBody>
      <dsp:txXfrm rot="-5400000">
        <a:off x="-18238" y="311335"/>
        <a:ext cx="617861" cy="264798"/>
      </dsp:txXfrm>
    </dsp:sp>
    <dsp:sp modelId="{30870D59-EE08-4F01-B0E7-27A7947872B6}">
      <dsp:nvSpPr>
        <dsp:cNvPr id="0" name=""/>
        <dsp:cNvSpPr/>
      </dsp:nvSpPr>
      <dsp:spPr>
        <a:xfrm rot="5400000">
          <a:off x="4961720" y="-4359693"/>
          <a:ext cx="573728" cy="929792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Excess Revenue is transferred into the ETF Rainy Day Account until the account has been repaid in full.</a:t>
          </a:r>
        </a:p>
      </dsp:txBody>
      <dsp:txXfrm rot="-5400000">
        <a:off x="599622" y="30412"/>
        <a:ext cx="9269918" cy="517714"/>
      </dsp:txXfrm>
    </dsp:sp>
    <dsp:sp modelId="{14EDAC5C-39FC-4C41-8D80-EB1971E1388C}">
      <dsp:nvSpPr>
        <dsp:cNvPr id="0" name=""/>
        <dsp:cNvSpPr/>
      </dsp:nvSpPr>
      <dsp:spPr>
        <a:xfrm rot="5400000">
          <a:off x="-150638" y="898176"/>
          <a:ext cx="882659" cy="617861"/>
        </a:xfrm>
        <a:prstGeom prst="chevron">
          <a:avLst/>
        </a:prstGeom>
        <a:solidFill>
          <a:srgbClr val="5B9BD5">
            <a:hueOff val="-1689636"/>
            <a:satOff val="-4355"/>
            <a:lumOff val="-2941"/>
            <a:alphaOff val="0"/>
          </a:srgbClr>
        </a:solidFill>
        <a:ln w="12700" cap="flat" cmpd="sng" algn="ctr">
          <a:solidFill>
            <a:srgbClr val="5B9BD5">
              <a:hueOff val="-1689636"/>
              <a:satOff val="-4355"/>
              <a:lumOff val="-294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ETF Budget Stabilization Fund</a:t>
          </a:r>
        </a:p>
      </dsp:txBody>
      <dsp:txXfrm rot="-5400000">
        <a:off x="-18238" y="1074708"/>
        <a:ext cx="617861" cy="264798"/>
      </dsp:txXfrm>
    </dsp:sp>
    <dsp:sp modelId="{6D13489E-2F57-4C51-803C-11842B7F6ECE}">
      <dsp:nvSpPr>
        <dsp:cNvPr id="0" name=""/>
        <dsp:cNvSpPr/>
      </dsp:nvSpPr>
      <dsp:spPr>
        <a:xfrm rot="5400000">
          <a:off x="4961569" y="-3596170"/>
          <a:ext cx="574030" cy="9297925"/>
        </a:xfrm>
        <a:prstGeom prst="round2SameRect">
          <a:avLst/>
        </a:prstGeom>
        <a:solidFill>
          <a:sysClr val="window" lastClr="FFFFFF">
            <a:alpha val="90000"/>
            <a:hueOff val="0"/>
            <a:satOff val="0"/>
            <a:lumOff val="0"/>
            <a:alphaOff val="0"/>
          </a:sysClr>
        </a:solidFill>
        <a:ln w="12700" cap="flat" cmpd="sng" algn="ctr">
          <a:solidFill>
            <a:srgbClr val="5B9BD5">
              <a:hueOff val="-1689636"/>
              <a:satOff val="-4355"/>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Up to 1% of the previous year's ETF total appropriation until the fund reaches 10% of the previous year's appropriation</a:t>
          </a:r>
          <a:r>
            <a:rPr lang="en-US" sz="1000" kern="1200" dirty="0">
              <a:solidFill>
                <a:sysClr val="windowText" lastClr="000000">
                  <a:hueOff val="0"/>
                  <a:satOff val="0"/>
                  <a:lumOff val="0"/>
                  <a:alphaOff val="0"/>
                </a:sysClr>
              </a:solidFill>
              <a:latin typeface="Calibri" panose="020F0502020204030204"/>
              <a:ea typeface="+mn-ea"/>
              <a:cs typeface="+mn-cs"/>
            </a:rPr>
            <a:t>.</a:t>
          </a:r>
        </a:p>
      </dsp:txBody>
      <dsp:txXfrm rot="-5400000">
        <a:off x="599622" y="793799"/>
        <a:ext cx="9269903" cy="517986"/>
      </dsp:txXfrm>
    </dsp:sp>
    <dsp:sp modelId="{CF4C0B0E-D511-45DE-95AA-2F27F0080B52}">
      <dsp:nvSpPr>
        <dsp:cNvPr id="0" name=""/>
        <dsp:cNvSpPr/>
      </dsp:nvSpPr>
      <dsp:spPr>
        <a:xfrm rot="5400000">
          <a:off x="-150638" y="1684343"/>
          <a:ext cx="882659" cy="617861"/>
        </a:xfrm>
        <a:prstGeom prst="chevron">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Text" lastClr="000000"/>
              </a:solidFill>
              <a:latin typeface="Calibri" panose="020F0502020204030204"/>
              <a:ea typeface="+mn-ea"/>
              <a:cs typeface="+mn-cs"/>
            </a:rPr>
            <a:t>ETF Advancement and Technology Fund</a:t>
          </a:r>
        </a:p>
      </dsp:txBody>
      <dsp:txXfrm rot="-5400000">
        <a:off x="-18238" y="1860875"/>
        <a:ext cx="617861" cy="264798"/>
      </dsp:txXfrm>
    </dsp:sp>
    <dsp:sp modelId="{EBA38BF0-29BF-48ED-8E9A-CA4DC5EDABE9}">
      <dsp:nvSpPr>
        <dsp:cNvPr id="0" name=""/>
        <dsp:cNvSpPr/>
      </dsp:nvSpPr>
      <dsp:spPr>
        <a:xfrm rot="5400000">
          <a:off x="4938926" y="-2810153"/>
          <a:ext cx="619317" cy="9297925"/>
        </a:xfrm>
        <a:prstGeom prst="round2SameRect">
          <a:avLst/>
        </a:prstGeom>
        <a:solidFill>
          <a:sysClr val="window" lastClr="FFFFFF">
            <a:alpha val="90000"/>
            <a:hueOff val="0"/>
            <a:satOff val="0"/>
            <a:lumOff val="0"/>
            <a:alphaOff val="0"/>
          </a:sys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50% of remaining excess revenue </a:t>
          </a:r>
        </a:p>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Yearly transfer amount should not exceed $1 Billion.</a:t>
          </a:r>
        </a:p>
      </dsp:txBody>
      <dsp:txXfrm rot="-5400000">
        <a:off x="599623" y="1559383"/>
        <a:ext cx="9267692" cy="558851"/>
      </dsp:txXfrm>
    </dsp:sp>
    <dsp:sp modelId="{4CF9B16A-AB2A-4914-BCDF-7EE64D220428}">
      <dsp:nvSpPr>
        <dsp:cNvPr id="0" name=""/>
        <dsp:cNvSpPr/>
      </dsp:nvSpPr>
      <dsp:spPr>
        <a:xfrm rot="5400000">
          <a:off x="-114159" y="2445052"/>
          <a:ext cx="882659" cy="690818"/>
        </a:xfrm>
        <a:prstGeom prst="chevron">
          <a:avLst/>
        </a:prstGeom>
        <a:solidFill>
          <a:srgbClr val="5B9BD5">
            <a:hueOff val="-5068907"/>
            <a:satOff val="-13064"/>
            <a:lumOff val="-8824"/>
            <a:alphaOff val="0"/>
          </a:srgbClr>
        </a:solidFill>
        <a:ln w="12700" cap="flat" cmpd="sng" algn="ctr">
          <a:solidFill>
            <a:srgbClr val="5B9BD5">
              <a:hueOff val="-5068907"/>
              <a:satOff val="-13064"/>
              <a:lumOff val="-88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Educational Opportunities Reserve Fund</a:t>
          </a:r>
        </a:p>
      </dsp:txBody>
      <dsp:txXfrm rot="-5400000">
        <a:off x="-18238" y="2694540"/>
        <a:ext cx="690818" cy="191841"/>
      </dsp:txXfrm>
    </dsp:sp>
    <dsp:sp modelId="{BD18CD49-F600-4E7A-8465-0A0B8F3DBF32}">
      <dsp:nvSpPr>
        <dsp:cNvPr id="0" name=""/>
        <dsp:cNvSpPr/>
      </dsp:nvSpPr>
      <dsp:spPr>
        <a:xfrm rot="5400000">
          <a:off x="4998199" y="-2046781"/>
          <a:ext cx="573728" cy="9297925"/>
        </a:xfrm>
        <a:prstGeom prst="round2SameRect">
          <a:avLst/>
        </a:prstGeom>
        <a:solidFill>
          <a:sysClr val="window" lastClr="FFFFFF">
            <a:alpha val="90000"/>
            <a:hueOff val="0"/>
            <a:satOff val="0"/>
            <a:lumOff val="0"/>
            <a:alphaOff val="0"/>
          </a:sysClr>
        </a:solidFill>
        <a:ln w="12700" cap="flat" cmpd="sng" algn="ctr">
          <a:solidFill>
            <a:srgbClr val="5B9BD5">
              <a:hueOff val="-5068907"/>
              <a:satOff val="-13064"/>
              <a:lumOff val="-882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b="0" kern="1200" dirty="0">
              <a:solidFill>
                <a:sysClr val="windowText" lastClr="000000">
                  <a:hueOff val="0"/>
                  <a:satOff val="0"/>
                  <a:lumOff val="0"/>
                  <a:alphaOff val="0"/>
                </a:sysClr>
              </a:solidFill>
              <a:latin typeface="Calibri" panose="020F0502020204030204"/>
              <a:ea typeface="+mn-ea"/>
              <a:cs typeface="+mn-cs"/>
            </a:rPr>
            <a:t>20% of remaining excess revenue</a:t>
          </a:r>
        </a:p>
      </dsp:txBody>
      <dsp:txXfrm rot="-5400000">
        <a:off x="636101" y="2343324"/>
        <a:ext cx="9269918" cy="517714"/>
      </dsp:txXfrm>
    </dsp:sp>
    <dsp:sp modelId="{CDB0F647-5FE1-49E1-AA29-3A42D8E6920D}">
      <dsp:nvSpPr>
        <dsp:cNvPr id="0" name=""/>
        <dsp:cNvSpPr/>
      </dsp:nvSpPr>
      <dsp:spPr>
        <a:xfrm rot="5400000">
          <a:off x="-150638" y="3211088"/>
          <a:ext cx="882659" cy="617861"/>
        </a:xfrm>
        <a:prstGeom prst="chevron">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latin typeface="Calibri" panose="020F0502020204030204"/>
              <a:ea typeface="+mn-ea"/>
              <a:cs typeface="+mn-cs"/>
            </a:rPr>
            <a:t>Non-Recurring Revenue</a:t>
          </a:r>
        </a:p>
      </dsp:txBody>
      <dsp:txXfrm rot="-5400000">
        <a:off x="-18238" y="3387620"/>
        <a:ext cx="617861" cy="264798"/>
      </dsp:txXfrm>
    </dsp:sp>
    <dsp:sp modelId="{B5616269-3770-41C4-BEBA-4741ADAB9C84}">
      <dsp:nvSpPr>
        <dsp:cNvPr id="0" name=""/>
        <dsp:cNvSpPr/>
      </dsp:nvSpPr>
      <dsp:spPr>
        <a:xfrm rot="5400000">
          <a:off x="4961720" y="-1283408"/>
          <a:ext cx="573728" cy="9297925"/>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Any remaining excess revenue shall remain in the ETF as non-recurring revenue.</a:t>
          </a:r>
          <a:endParaRPr lang="en-US" sz="2800" kern="1200" dirty="0">
            <a:solidFill>
              <a:sysClr val="windowText" lastClr="000000">
                <a:hueOff val="0"/>
                <a:satOff val="0"/>
                <a:lumOff val="0"/>
                <a:alphaOff val="0"/>
              </a:sysClr>
            </a:solidFill>
            <a:latin typeface="Calibri" panose="020F0502020204030204"/>
            <a:ea typeface="+mn-ea"/>
            <a:cs typeface="+mn-cs"/>
          </a:endParaRPr>
        </a:p>
        <a:p>
          <a:pPr marL="114300" lvl="1" indent="-114300" algn="ctr"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These funds can be used for supplemental appropriations.</a:t>
          </a:r>
        </a:p>
        <a:p>
          <a:pPr marL="57150" lvl="1" indent="-57150" algn="ctr" defTabSz="355600">
            <a:lnSpc>
              <a:spcPct val="90000"/>
            </a:lnSpc>
            <a:spcBef>
              <a:spcPct val="0"/>
            </a:spcBef>
            <a:spcAft>
              <a:spcPct val="15000"/>
            </a:spcAft>
            <a:buChar char="•"/>
          </a:pPr>
          <a:endParaRPr lang="en-US" sz="800" kern="1200" dirty="0">
            <a:solidFill>
              <a:sysClr val="windowText" lastClr="000000">
                <a:hueOff val="0"/>
                <a:satOff val="0"/>
                <a:lumOff val="0"/>
                <a:alphaOff val="0"/>
              </a:sysClr>
            </a:solidFill>
            <a:latin typeface="Calibri" panose="020F0502020204030204"/>
            <a:ea typeface="+mn-ea"/>
            <a:cs typeface="+mn-cs"/>
          </a:endParaRPr>
        </a:p>
      </dsp:txBody>
      <dsp:txXfrm rot="-5400000">
        <a:off x="599622" y="3106697"/>
        <a:ext cx="9269918" cy="51771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DFC72A-6C48-4754-87C3-3E182099A806}" type="datetimeFigureOut">
              <a:rPr lang="en-US" smtClean="0"/>
              <a:t>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B6DFC1-56E6-4264-94BB-8880291F4B02}" type="slidenum">
              <a:rPr lang="en-US" smtClean="0"/>
              <a:t>‹#›</a:t>
            </a:fld>
            <a:endParaRPr lang="en-US"/>
          </a:p>
        </p:txBody>
      </p:sp>
    </p:spTree>
    <p:extLst>
      <p:ext uri="{BB962C8B-B14F-4D97-AF65-F5344CB8AC3E}">
        <p14:creationId xmlns:p14="http://schemas.microsoft.com/office/powerpoint/2010/main" val="334866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78396">
              <a:defRPr/>
            </a:pPr>
            <a:fld id="{0DC3E1C6-3188-458D-9453-96C176674B6D}" type="slidenum">
              <a:rPr lang="en-US" altLang="en-US">
                <a:solidFill>
                  <a:prstClr val="black"/>
                </a:solidFill>
                <a:latin typeface="Calibri" panose="020F0502020204030204"/>
              </a:rPr>
              <a:pPr defTabSz="978396">
                <a:defRPr/>
              </a:pPr>
              <a:t>1</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88486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2</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3507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49438">
              <a:defRPr/>
            </a:pPr>
            <a:fld id="{0DC3E1C6-3188-458D-9453-96C176674B6D}" type="slidenum">
              <a:rPr lang="en-US" altLang="en-US">
                <a:solidFill>
                  <a:prstClr val="black"/>
                </a:solidFill>
                <a:latin typeface="Calibri" panose="020F0502020204030204"/>
              </a:rPr>
              <a:pPr defTabSz="949438">
                <a:defRPr/>
              </a:pPr>
              <a:t>7</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13128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78396">
              <a:defRPr/>
            </a:pPr>
            <a:fld id="{0DC3E1C6-3188-458D-9453-96C176674B6D}" type="slidenum">
              <a:rPr lang="en-US" altLang="en-US">
                <a:solidFill>
                  <a:prstClr val="black"/>
                </a:solidFill>
                <a:latin typeface="Calibri" panose="020F0502020204030204"/>
              </a:rPr>
              <a:pPr defTabSz="978396">
                <a:defRPr/>
              </a:pPr>
              <a:t>8</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81146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13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9122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14</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81146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21</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55698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22</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10010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40292" name="Slide Number Placeholder 3"/>
          <p:cNvSpPr>
            <a:spLocks noGrp="1"/>
          </p:cNvSpPr>
          <p:nvPr>
            <p:ph type="sldNum" sz="quarter" idx="5"/>
          </p:nvPr>
        </p:nvSpPr>
        <p:spPr bwMode="auto">
          <a:noFill/>
          <a:ln>
            <a:miter lim="800000"/>
            <a:headEnd/>
            <a:tailEnd/>
          </a:ln>
        </p:spPr>
        <p:txBody>
          <a:bodyPr/>
          <a:lstStyle/>
          <a:p>
            <a:pPr defTabSz="967477">
              <a:defRPr/>
            </a:pPr>
            <a:fld id="{0DC3E1C6-3188-458D-9453-96C176674B6D}" type="slidenum">
              <a:rPr lang="en-US" altLang="en-US">
                <a:solidFill>
                  <a:prstClr val="black"/>
                </a:solidFill>
                <a:latin typeface="Calibri" panose="020F0502020204030204"/>
              </a:rPr>
              <a:pPr defTabSz="967477">
                <a:defRPr/>
              </a:pPr>
              <a:t>23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03745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fld id="{C65A5339-7D09-4B3E-9856-BEC2275FF37A}" type="datetime1">
              <a:rPr lang="en-US" smtClean="0">
                <a:solidFill>
                  <a:prstClr val="white">
                    <a:tint val="95000"/>
                  </a:prstClr>
                </a:solidFill>
              </a:rPr>
              <a:t>2/6/2024</a:t>
            </a:fld>
            <a:endParaRPr lang="en-US">
              <a:solidFill>
                <a:prstClr val="white">
                  <a:tint val="95000"/>
                </a:prst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E97E5A5-5311-49CE-8EB6-6D70F026C876}" type="slidenum">
              <a:rPr lang="en-US" altLang="en-US" smtClean="0"/>
              <a:pPr/>
              <a:t>‹#›</a:t>
            </a:fld>
            <a:endParaRPr lang="en-US" altLang="en-US"/>
          </a:p>
        </p:txBody>
      </p:sp>
    </p:spTree>
    <p:extLst>
      <p:ext uri="{BB962C8B-B14F-4D97-AF65-F5344CB8AC3E}">
        <p14:creationId xmlns:p14="http://schemas.microsoft.com/office/powerpoint/2010/main" val="114541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FE493B-53CA-41DD-959E-E7B238C5118C}" type="datetime1">
              <a:rPr lang="en-US" smtClean="0">
                <a:solidFill>
                  <a:prstClr val="black">
                    <a:tint val="95000"/>
                  </a:prstClr>
                </a:solidFill>
              </a:rPr>
              <a:t>2/6/2024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1C29C4A-0621-4B47-8F1B-D7B01AD5D436}" type="slidenum">
              <a:rPr lang="en-US" altLang="en-US" smtClean="0"/>
              <a:pPr/>
              <a:t>‹#›</a:t>
            </a:fld>
            <a:endParaRPr lang="en-US" altLang="en-US"/>
          </a:p>
        </p:txBody>
      </p:sp>
    </p:spTree>
    <p:extLst>
      <p:ext uri="{BB962C8B-B14F-4D97-AF65-F5344CB8AC3E}">
        <p14:creationId xmlns:p14="http://schemas.microsoft.com/office/powerpoint/2010/main" val="25949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fld id="{E4157D30-DDBD-4635-80D0-DEBDE7D23110}" type="datetime1">
              <a:rPr lang="en-US" smtClean="0">
                <a:solidFill>
                  <a:prstClr val="black">
                    <a:tint val="95000"/>
                  </a:prstClr>
                </a:solidFill>
              </a:rPr>
              <a:t>2/6/2024</a:t>
            </a:fld>
            <a:endParaRPr lang="en-US">
              <a:solidFill>
                <a:prstClr val="black">
                  <a:tint val="95000"/>
                </a:prstClr>
              </a:solidFill>
            </a:endParaRPr>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2DE3337-058B-4FEC-9DC4-C05C7726DFDF}" type="slidenum">
              <a:rPr lang="en-US" altLang="en-US" smtClean="0"/>
              <a:pPr/>
              <a:t>‹#›</a:t>
            </a:fld>
            <a:endParaRPr lang="en-US" altLang="en-US"/>
          </a:p>
        </p:txBody>
      </p:sp>
    </p:spTree>
    <p:extLst>
      <p:ext uri="{BB962C8B-B14F-4D97-AF65-F5344CB8AC3E}">
        <p14:creationId xmlns:p14="http://schemas.microsoft.com/office/powerpoint/2010/main" val="341615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12F49AF-4047-4B8B-A46D-2C1EDCC95F35}" type="datetime1">
              <a:rPr lang="en-US" smtClean="0">
                <a:solidFill>
                  <a:prstClr val="black">
                    <a:tint val="95000"/>
                  </a:prstClr>
                </a:solidFill>
              </a:rPr>
              <a:t>2/6/2024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9D4E57DC-127D-4A44-A597-D89D1B570768}" type="slidenum">
              <a:rPr lang="en-US" altLang="en-US" smtClean="0"/>
              <a:pPr/>
              <a:t>‹#›</a:t>
            </a:fld>
            <a:endParaRPr lang="en-US" altLang="en-US"/>
          </a:p>
        </p:txBody>
      </p:sp>
    </p:spTree>
    <p:extLst>
      <p:ext uri="{BB962C8B-B14F-4D97-AF65-F5344CB8AC3E}">
        <p14:creationId xmlns:p14="http://schemas.microsoft.com/office/powerpoint/2010/main" val="250951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1FE0AB3E-5B63-46CA-B84A-2FF20ECB70E1}" type="datetime1">
              <a:rPr lang="en-US" smtClean="0">
                <a:solidFill>
                  <a:prstClr val="white">
                    <a:tint val="95000"/>
                  </a:prstClr>
                </a:solidFill>
              </a:rPr>
              <a:t>2/6/2024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B26695E-F052-43A9-831D-D7B770CF618E}" type="slidenum">
              <a:rPr lang="en-US" altLang="en-US" smtClean="0"/>
              <a:pPr/>
              <a:t>‹#›</a:t>
            </a:fld>
            <a:endParaRPr lang="en-US" altLang="en-US"/>
          </a:p>
        </p:txBody>
      </p:sp>
    </p:spTree>
    <p:extLst>
      <p:ext uri="{BB962C8B-B14F-4D97-AF65-F5344CB8AC3E}">
        <p14:creationId xmlns:p14="http://schemas.microsoft.com/office/powerpoint/2010/main" val="166754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3CF7E8D-9950-44C7-BE73-2B4518930672}" type="datetime1">
              <a:rPr lang="en-US" smtClean="0">
                <a:solidFill>
                  <a:prstClr val="black">
                    <a:tint val="95000"/>
                  </a:prstClr>
                </a:solidFill>
              </a:rPr>
              <a:t>2/6/2024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699BBCCD-A2D4-4EBF-B278-F90FE51CDE7A}" type="slidenum">
              <a:rPr lang="en-US" altLang="en-US" smtClean="0"/>
              <a:pPr/>
              <a:t>‹#›</a:t>
            </a:fld>
            <a:endParaRPr lang="en-US" altLang="en-US"/>
          </a:p>
        </p:txBody>
      </p:sp>
    </p:spTree>
    <p:extLst>
      <p:ext uri="{BB962C8B-B14F-4D97-AF65-F5344CB8AC3E}">
        <p14:creationId xmlns:p14="http://schemas.microsoft.com/office/powerpoint/2010/main" val="228092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3532334-D7D8-444B-A611-442C5F6180CA}" type="datetime1">
              <a:rPr lang="en-US" smtClean="0">
                <a:solidFill>
                  <a:prstClr val="black">
                    <a:tint val="95000"/>
                  </a:prstClr>
                </a:solidFill>
              </a:rPr>
              <a:t>2/6/2024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994C1B5-3FD5-4F87-B888-0CF37E3A6BAE}" type="slidenum">
              <a:rPr lang="en-US" altLang="en-US" smtClean="0"/>
              <a:pPr/>
              <a:t>‹#›</a:t>
            </a:fld>
            <a:endParaRPr lang="en-US" altLang="en-US"/>
          </a:p>
        </p:txBody>
      </p:sp>
    </p:spTree>
    <p:extLst>
      <p:ext uri="{BB962C8B-B14F-4D97-AF65-F5344CB8AC3E}">
        <p14:creationId xmlns:p14="http://schemas.microsoft.com/office/powerpoint/2010/main" val="229816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A95E220-B4C7-414B-92AD-C4CF7756AB4A}" type="datetime1">
              <a:rPr lang="en-US" smtClean="0">
                <a:solidFill>
                  <a:prstClr val="black">
                    <a:tint val="95000"/>
                  </a:prstClr>
                </a:solidFill>
              </a:rPr>
              <a:t>2/6/2024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BE28C02D-8FA3-4037-ADD9-D065D9363C03}" type="slidenum">
              <a:rPr lang="en-US" altLang="en-US" smtClean="0"/>
              <a:pPr/>
              <a:t>‹#›</a:t>
            </a:fld>
            <a:endParaRPr lang="en-US" alt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39426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6AA23FB-DD2F-4928-ACC4-A06ACA070CBE}" type="datetime1">
              <a:rPr lang="en-US" smtClean="0">
                <a:solidFill>
                  <a:prstClr val="black">
                    <a:tint val="95000"/>
                  </a:prstClr>
                </a:solidFill>
              </a:rPr>
              <a:t>2/6/2024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E45E83D3-D0E3-4711-9EC2-25FAA455CDD1}" type="slidenum">
              <a:rPr lang="en-US" altLang="en-US" smtClean="0"/>
              <a:pPr/>
              <a:t>‹#›</a:t>
            </a:fld>
            <a:endParaRPr lang="en-US" altLang="en-US"/>
          </a:p>
        </p:txBody>
      </p:sp>
    </p:spTree>
    <p:extLst>
      <p:ext uri="{BB962C8B-B14F-4D97-AF65-F5344CB8AC3E}">
        <p14:creationId xmlns:p14="http://schemas.microsoft.com/office/powerpoint/2010/main" val="174953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A185DE7E-DB84-45BA-8C36-2DD8AD0C9FC3}" type="datetime1">
              <a:rPr lang="en-US" smtClean="0">
                <a:solidFill>
                  <a:prstClr val="black">
                    <a:tint val="95000"/>
                  </a:prstClr>
                </a:solidFill>
              </a:rPr>
              <a:t>2/6/2024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9731AC3-9866-4CB1-93E8-38CEA7DC27C3}" type="slidenum">
              <a:rPr lang="en-US" altLang="en-US" smtClean="0"/>
              <a:pPr/>
              <a:t>‹#›</a:t>
            </a:fld>
            <a:endParaRPr lang="en-US" altLang="en-US"/>
          </a:p>
        </p:txBody>
      </p:sp>
    </p:spTree>
    <p:extLst>
      <p:ext uri="{BB962C8B-B14F-4D97-AF65-F5344CB8AC3E}">
        <p14:creationId xmlns:p14="http://schemas.microsoft.com/office/powerpoint/2010/main" val="195418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AC2105A-DA35-4AF5-85B7-495A6F5151E2}" type="datetime1">
              <a:rPr lang="en-US" smtClean="0">
                <a:solidFill>
                  <a:prstClr val="black">
                    <a:tint val="95000"/>
                  </a:prstClr>
                </a:solidFill>
              </a:rPr>
              <a:t>2/6/2024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ECCBB88-4240-4A4E-9579-DB2869FBD261}" type="slidenum">
              <a:rPr lang="en-US" altLang="en-US" smtClean="0"/>
              <a:pPr/>
              <a:t>‹#›</a:t>
            </a:fld>
            <a:endParaRPr lang="en-US" altLang="en-US"/>
          </a:p>
        </p:txBody>
      </p:sp>
    </p:spTree>
    <p:extLst>
      <p:ext uri="{BB962C8B-B14F-4D97-AF65-F5344CB8AC3E}">
        <p14:creationId xmlns:p14="http://schemas.microsoft.com/office/powerpoint/2010/main" val="124809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fontAlgn="base">
              <a:spcBef>
                <a:spcPct val="0"/>
              </a:spcBef>
              <a:spcAft>
                <a:spcPct val="0"/>
              </a:spcAft>
              <a:defRPr/>
            </a:pPr>
            <a:fld id="{4E3A074A-E442-49A5-B2C2-6E36499BB4D0}" type="datetime1">
              <a:rPr lang="en-US" smtClean="0">
                <a:solidFill>
                  <a:prstClr val="black">
                    <a:tint val="95000"/>
                  </a:prstClr>
                </a:solidFill>
              </a:rPr>
              <a:t>2/6/2024</a:t>
            </a:fld>
            <a:endParaRPr lang="en-US">
              <a:solidFill>
                <a:prstClr val="black">
                  <a:tint val="95000"/>
                </a:prstClr>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fontAlgn="base">
              <a:spcBef>
                <a:spcPct val="0"/>
              </a:spcBef>
              <a:spcAft>
                <a:spcPct val="0"/>
              </a:spcAft>
              <a:defRPr/>
            </a:pPr>
            <a:endParaRPr lang="en-US">
              <a:solidFill>
                <a:prstClr val="black">
                  <a:tint val="95000"/>
                </a:prstClr>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fontAlgn="base">
              <a:spcBef>
                <a:spcPct val="0"/>
              </a:spcBef>
              <a:spcAft>
                <a:spcPct val="0"/>
              </a:spcAft>
            </a:pPr>
            <a:fld id="{7662C8F9-7DD9-44F9-9E66-36564BFE8D56}" type="slidenum">
              <a:rPr lang="en-US" altLang="en-US" smtClean="0">
                <a:latin typeface="Arial" pitchFamily="34" charset="0"/>
                <a:cs typeface="Arial" pitchFamily="34" charset="0"/>
              </a:rPr>
              <a:pPr fontAlgn="base">
                <a:spcBef>
                  <a:spcPct val="0"/>
                </a:spcBef>
                <a:spcAft>
                  <a:spcPct val="0"/>
                </a:spcAft>
              </a:pPr>
              <a:t>‹#›</a:t>
            </a:fld>
            <a:endParaRPr lang="en-US" altLang="en-US">
              <a:latin typeface="Arial" pitchFamily="34" charset="0"/>
              <a:cs typeface="Arial" pitchFamily="34" charset="0"/>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8617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11DE15-1878-486E-AA86-040FE5D5FFBB}"/>
              </a:ext>
            </a:extLst>
          </p:cNvPr>
          <p:cNvSpPr txBox="1"/>
          <p:nvPr/>
        </p:nvSpPr>
        <p:spPr>
          <a:xfrm>
            <a:off x="-1229" y="3084399"/>
            <a:ext cx="121920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ill Sans MT" panose="020B0502020104020203"/>
                <a:ea typeface="+mn-ea"/>
                <a:cs typeface="+mn-cs"/>
              </a:rPr>
              <a:t>Finance Director Bill Poole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MT" panose="020B0502020104020203"/>
                <a:ea typeface="+mn-ea"/>
                <a:cs typeface="+mn-cs"/>
              </a:rPr>
              <a:t>February 6, 2024</a:t>
            </a:r>
          </a:p>
        </p:txBody>
      </p:sp>
      <p:sp>
        <p:nvSpPr>
          <p:cNvPr id="7" name="Title 1">
            <a:extLst>
              <a:ext uri="{FF2B5EF4-FFF2-40B4-BE49-F238E27FC236}">
                <a16:creationId xmlns:a16="http://schemas.microsoft.com/office/drawing/2014/main" id="{3A662ED8-E91B-4157-8D7E-383674656B11}"/>
              </a:ext>
            </a:extLst>
          </p:cNvPr>
          <p:cNvSpPr>
            <a:spLocks noGrp="1"/>
          </p:cNvSpPr>
          <p:nvPr>
            <p:ph type="title"/>
          </p:nvPr>
        </p:nvSpPr>
        <p:spPr>
          <a:xfrm>
            <a:off x="451413" y="772357"/>
            <a:ext cx="11286717" cy="878215"/>
          </a:xfrm>
        </p:spPr>
        <p:txBody>
          <a:bodyPr>
            <a:noAutofit/>
          </a:bodyPr>
          <a:lstStyle/>
          <a:p>
            <a:pPr algn="r" eaLnBrk="1" fontAlgn="auto" hangingPunct="1">
              <a:spcAft>
                <a:spcPts val="0"/>
              </a:spcAft>
              <a:defRPr/>
            </a:pPr>
            <a:r>
              <a:rPr lang="en-US" dirty="0"/>
              <a:t>   FY2025 State Budgets </a:t>
            </a:r>
          </a:p>
        </p:txBody>
      </p:sp>
      <p:sp>
        <p:nvSpPr>
          <p:cNvPr id="9" name="Slide Number Placeholder 2">
            <a:extLst>
              <a:ext uri="{FF2B5EF4-FFF2-40B4-BE49-F238E27FC236}">
                <a16:creationId xmlns:a16="http://schemas.microsoft.com/office/drawing/2014/main" id="{CA58678F-804C-497F-AD26-DAC8863F7309}"/>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983619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F6A4-51E9-6FBC-5850-7361B5C7A59E}"/>
              </a:ext>
            </a:extLst>
          </p:cNvPr>
          <p:cNvSpPr>
            <a:spLocks noGrp="1"/>
          </p:cNvSpPr>
          <p:nvPr>
            <p:ph type="title"/>
          </p:nvPr>
        </p:nvSpPr>
        <p:spPr/>
        <p:txBody>
          <a:bodyPr>
            <a:noAutofit/>
          </a:bodyPr>
          <a:lstStyle/>
          <a:p>
            <a:pPr algn="r"/>
            <a:r>
              <a:rPr lang="en-US" dirty="0"/>
              <a:t>General fund </a:t>
            </a:r>
            <a:br>
              <a:rPr lang="en-US" dirty="0"/>
            </a:br>
            <a:r>
              <a:rPr lang="en-US" dirty="0"/>
              <a:t>growth in simplified sellers use tax</a:t>
            </a:r>
          </a:p>
        </p:txBody>
      </p:sp>
      <p:sp>
        <p:nvSpPr>
          <p:cNvPr id="4" name="Slide Number Placeholder 3">
            <a:extLst>
              <a:ext uri="{FF2B5EF4-FFF2-40B4-BE49-F238E27FC236}">
                <a16:creationId xmlns:a16="http://schemas.microsoft.com/office/drawing/2014/main" id="{DBB9E116-4051-A62D-9C3F-362F5E5D93AC}"/>
              </a:ext>
            </a:extLst>
          </p:cNvPr>
          <p:cNvSpPr>
            <a:spLocks noGrp="1"/>
          </p:cNvSpPr>
          <p:nvPr>
            <p:ph type="sldNum" sz="quarter" idx="12"/>
          </p:nvPr>
        </p:nvSpPr>
        <p:spPr/>
        <p:txBody>
          <a:bodyPr/>
          <a:lstStyle/>
          <a:p>
            <a:fld id="{9D4E57DC-127D-4A44-A597-D89D1B570768}" type="slidenum">
              <a:rPr lang="en-US" altLang="en-US" smtClean="0"/>
              <a:pPr/>
              <a:t>10</a:t>
            </a:fld>
            <a:endParaRPr lang="en-US" altLang="en-US"/>
          </a:p>
        </p:txBody>
      </p:sp>
      <p:graphicFrame>
        <p:nvGraphicFramePr>
          <p:cNvPr id="8" name="Content Placeholder 7">
            <a:extLst>
              <a:ext uri="{FF2B5EF4-FFF2-40B4-BE49-F238E27FC236}">
                <a16:creationId xmlns:a16="http://schemas.microsoft.com/office/drawing/2014/main" id="{74431238-F738-05D8-27A2-CF837BC8B7CF}"/>
              </a:ext>
            </a:extLst>
          </p:cNvPr>
          <p:cNvGraphicFramePr>
            <a:graphicFrameLocks noGrp="1"/>
          </p:cNvGraphicFramePr>
          <p:nvPr>
            <p:ph idx="1"/>
            <p:extLst>
              <p:ext uri="{D42A27DB-BD31-4B8C-83A1-F6EECF244321}">
                <p14:modId xmlns:p14="http://schemas.microsoft.com/office/powerpoint/2010/main" val="861053279"/>
              </p:ext>
            </p:extLst>
          </p:nvPr>
        </p:nvGraphicFramePr>
        <p:xfrm>
          <a:off x="197963" y="1875934"/>
          <a:ext cx="11413012" cy="4703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09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8E5D-123D-F4BF-2E67-28C2C998399F}"/>
              </a:ext>
            </a:extLst>
          </p:cNvPr>
          <p:cNvSpPr>
            <a:spLocks noGrp="1"/>
          </p:cNvSpPr>
          <p:nvPr>
            <p:ph type="title"/>
          </p:nvPr>
        </p:nvSpPr>
        <p:spPr>
          <a:xfrm>
            <a:off x="581192" y="685590"/>
            <a:ext cx="11029616" cy="1013800"/>
          </a:xfrm>
        </p:spPr>
        <p:txBody>
          <a:bodyPr>
            <a:normAutofit/>
          </a:bodyPr>
          <a:lstStyle/>
          <a:p>
            <a:pPr algn="r"/>
            <a:r>
              <a:rPr lang="en-US" dirty="0"/>
              <a:t>Interest on state deposits</a:t>
            </a:r>
          </a:p>
        </p:txBody>
      </p:sp>
      <p:sp>
        <p:nvSpPr>
          <p:cNvPr id="4" name="Slide Number Placeholder 3">
            <a:extLst>
              <a:ext uri="{FF2B5EF4-FFF2-40B4-BE49-F238E27FC236}">
                <a16:creationId xmlns:a16="http://schemas.microsoft.com/office/drawing/2014/main" id="{AF5FD60D-CF15-99B4-E1B6-3F1927B0EED0}"/>
              </a:ext>
            </a:extLst>
          </p:cNvPr>
          <p:cNvSpPr>
            <a:spLocks noGrp="1"/>
          </p:cNvSpPr>
          <p:nvPr>
            <p:ph type="sldNum" sz="quarter" idx="12"/>
          </p:nvPr>
        </p:nvSpPr>
        <p:spPr/>
        <p:txBody>
          <a:bodyPr/>
          <a:lstStyle/>
          <a:p>
            <a:fld id="{9D4E57DC-127D-4A44-A597-D89D1B570768}" type="slidenum">
              <a:rPr lang="en-US" altLang="en-US" smtClean="0"/>
              <a:pPr/>
              <a:t>11</a:t>
            </a:fld>
            <a:endParaRPr lang="en-US" altLang="en-US"/>
          </a:p>
        </p:txBody>
      </p:sp>
      <p:graphicFrame>
        <p:nvGraphicFramePr>
          <p:cNvPr id="5" name="Content Placeholder 4">
            <a:extLst>
              <a:ext uri="{FF2B5EF4-FFF2-40B4-BE49-F238E27FC236}">
                <a16:creationId xmlns:a16="http://schemas.microsoft.com/office/drawing/2014/main" id="{5792B596-4FC4-1172-262E-476CDFA192DC}"/>
              </a:ext>
            </a:extLst>
          </p:cNvPr>
          <p:cNvGraphicFramePr>
            <a:graphicFrameLocks noGrp="1"/>
          </p:cNvGraphicFramePr>
          <p:nvPr>
            <p:ph idx="1"/>
            <p:extLst>
              <p:ext uri="{D42A27DB-BD31-4B8C-83A1-F6EECF244321}">
                <p14:modId xmlns:p14="http://schemas.microsoft.com/office/powerpoint/2010/main" val="2545587153"/>
              </p:ext>
            </p:extLst>
          </p:nvPr>
        </p:nvGraphicFramePr>
        <p:xfrm>
          <a:off x="581192" y="1733557"/>
          <a:ext cx="11029783" cy="38367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03E6D9B-F654-A393-11BD-0CC7CADB6A8D}"/>
              </a:ext>
            </a:extLst>
          </p:cNvPr>
          <p:cNvSpPr txBox="1"/>
          <p:nvPr/>
        </p:nvSpPr>
        <p:spPr>
          <a:xfrm>
            <a:off x="1006679" y="5439805"/>
            <a:ext cx="9834146" cy="1465209"/>
          </a:xfrm>
          <a:prstGeom prst="rect">
            <a:avLst/>
          </a:prstGeom>
          <a:noFill/>
        </p:spPr>
        <p:txBody>
          <a:bodyPr wrap="square">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This graph shows how interest on state deposit has grown over the years and become a large driving force for the General Fund. After Covid-19’s initial hit, inflation started to skyrocket.  The Federal Reserve decided to implement one of their main tools in combating inflation by raising interest rates. During this time, interest rates increased to a little over 5 percent in about 16 months. With the federal funds accumulated from ARPA and other Covid-19 assistance sitting in the State Treasury yielding over 5 percent, Interest on State Deposits increased much faster than we could have anticipated.  However, with the Federal Reserve money being spent and interest rates expected to be lowered, this revenue source will soon return to normal levels.</a:t>
            </a:r>
          </a:p>
        </p:txBody>
      </p:sp>
    </p:spTree>
    <p:extLst>
      <p:ext uri="{BB962C8B-B14F-4D97-AF65-F5344CB8AC3E}">
        <p14:creationId xmlns:p14="http://schemas.microsoft.com/office/powerpoint/2010/main" val="156673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BAB6-EC92-3AF8-EE89-3FD6E592B746}"/>
              </a:ext>
            </a:extLst>
          </p:cNvPr>
          <p:cNvSpPr>
            <a:spLocks noGrp="1"/>
          </p:cNvSpPr>
          <p:nvPr>
            <p:ph type="title"/>
          </p:nvPr>
        </p:nvSpPr>
        <p:spPr/>
        <p:txBody>
          <a:bodyPr/>
          <a:lstStyle/>
          <a:p>
            <a:pPr algn="r"/>
            <a:r>
              <a:rPr lang="en-US" dirty="0"/>
              <a:t>General fund revenues vs. appropriation</a:t>
            </a:r>
          </a:p>
        </p:txBody>
      </p:sp>
      <p:sp>
        <p:nvSpPr>
          <p:cNvPr id="4" name="Slide Number Placeholder 3">
            <a:extLst>
              <a:ext uri="{FF2B5EF4-FFF2-40B4-BE49-F238E27FC236}">
                <a16:creationId xmlns:a16="http://schemas.microsoft.com/office/drawing/2014/main" id="{E7E84A34-FEA1-47FA-9DF8-B38F39C00641}"/>
              </a:ext>
            </a:extLst>
          </p:cNvPr>
          <p:cNvSpPr>
            <a:spLocks noGrp="1"/>
          </p:cNvSpPr>
          <p:nvPr>
            <p:ph type="sldNum" sz="quarter" idx="12"/>
          </p:nvPr>
        </p:nvSpPr>
        <p:spPr/>
        <p:txBody>
          <a:bodyPr/>
          <a:lstStyle/>
          <a:p>
            <a:fld id="{9D4E57DC-127D-4A44-A597-D89D1B570768}" type="slidenum">
              <a:rPr lang="en-US" altLang="en-US" smtClean="0"/>
              <a:pPr/>
              <a:t>12</a:t>
            </a:fld>
            <a:endParaRPr lang="en-US" altLang="en-US"/>
          </a:p>
        </p:txBody>
      </p:sp>
      <p:graphicFrame>
        <p:nvGraphicFramePr>
          <p:cNvPr id="5" name="Content Placeholder 4">
            <a:extLst>
              <a:ext uri="{FF2B5EF4-FFF2-40B4-BE49-F238E27FC236}">
                <a16:creationId xmlns:a16="http://schemas.microsoft.com/office/drawing/2014/main" id="{B479CC56-4F37-4487-BA93-154677A2EDD2}"/>
              </a:ext>
            </a:extLst>
          </p:cNvPr>
          <p:cNvGraphicFramePr>
            <a:graphicFrameLocks noGrp="1"/>
          </p:cNvGraphicFramePr>
          <p:nvPr>
            <p:ph idx="1"/>
            <p:extLst>
              <p:ext uri="{D42A27DB-BD31-4B8C-83A1-F6EECF244321}">
                <p14:modId xmlns:p14="http://schemas.microsoft.com/office/powerpoint/2010/main" val="1382266959"/>
              </p:ext>
            </p:extLst>
          </p:nvPr>
        </p:nvGraphicFramePr>
        <p:xfrm>
          <a:off x="489358" y="827195"/>
          <a:ext cx="11029950" cy="4338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3C534722-CCED-EE42-E4C1-539F132F0686}"/>
              </a:ext>
            </a:extLst>
          </p:cNvPr>
          <p:cNvGraphicFramePr>
            <a:graphicFrameLocks noGrp="1"/>
          </p:cNvGraphicFramePr>
          <p:nvPr>
            <p:extLst>
              <p:ext uri="{D42A27DB-BD31-4B8C-83A1-F6EECF244321}">
                <p14:modId xmlns:p14="http://schemas.microsoft.com/office/powerpoint/2010/main" val="412247979"/>
              </p:ext>
            </p:extLst>
          </p:nvPr>
        </p:nvGraphicFramePr>
        <p:xfrm>
          <a:off x="111943" y="5478389"/>
          <a:ext cx="3668205" cy="1396911"/>
        </p:xfrm>
        <a:graphic>
          <a:graphicData uri="http://schemas.openxmlformats.org/drawingml/2006/table">
            <a:tbl>
              <a:tblPr>
                <a:tableStyleId>{5C22544A-7EE6-4342-B048-85BDC9FD1C3A}</a:tableStyleId>
              </a:tblPr>
              <a:tblGrid>
                <a:gridCol w="756367">
                  <a:extLst>
                    <a:ext uri="{9D8B030D-6E8A-4147-A177-3AD203B41FA5}">
                      <a16:colId xmlns:a16="http://schemas.microsoft.com/office/drawing/2014/main" val="2032881478"/>
                    </a:ext>
                  </a:extLst>
                </a:gridCol>
                <a:gridCol w="1491429">
                  <a:extLst>
                    <a:ext uri="{9D8B030D-6E8A-4147-A177-3AD203B41FA5}">
                      <a16:colId xmlns:a16="http://schemas.microsoft.com/office/drawing/2014/main" val="2582320436"/>
                    </a:ext>
                  </a:extLst>
                </a:gridCol>
                <a:gridCol w="1420409">
                  <a:extLst>
                    <a:ext uri="{9D8B030D-6E8A-4147-A177-3AD203B41FA5}">
                      <a16:colId xmlns:a16="http://schemas.microsoft.com/office/drawing/2014/main" val="2125071874"/>
                    </a:ext>
                  </a:extLst>
                </a:gridCol>
              </a:tblGrid>
              <a:tr h="142075">
                <a:tc>
                  <a:txBody>
                    <a:bodyPr/>
                    <a:lstStyle/>
                    <a:p>
                      <a:pPr algn="ctr" fontAlgn="b"/>
                      <a:r>
                        <a:rPr lang="en-US" sz="1100" u="none" strike="noStrike">
                          <a:effectLst/>
                        </a:rPr>
                        <a:t>Fiscal Year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Total Appropriation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Revenues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5577882"/>
                  </a:ext>
                </a:extLst>
              </a:tr>
              <a:tr h="203291">
                <a:tc>
                  <a:txBody>
                    <a:bodyPr/>
                    <a:lstStyle/>
                    <a:p>
                      <a:pPr algn="ctr" fontAlgn="b"/>
                      <a:r>
                        <a:rPr lang="en-US" sz="1100" u="none" strike="noStrike" dirty="0">
                          <a:effectLst/>
                        </a:rPr>
                        <a:t>2024 Est.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2,941,135,088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3,098,000,000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0251222"/>
                  </a:ext>
                </a:extLst>
              </a:tr>
              <a:tr h="203291">
                <a:tc>
                  <a:txBody>
                    <a:bodyPr/>
                    <a:lstStyle/>
                    <a:p>
                      <a:pPr algn="ctr" fontAlgn="b"/>
                      <a:r>
                        <a:rPr lang="en-US" sz="1100" u="none" strike="noStrike">
                          <a:effectLst/>
                        </a:rPr>
                        <a:t>2023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2,971,295,959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3,239,589,643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4417930"/>
                  </a:ext>
                </a:extLst>
              </a:tr>
              <a:tr h="203291">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2,741,414,576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2,777,752,621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3229215"/>
                  </a:ext>
                </a:extLst>
              </a:tr>
              <a:tr h="203291">
                <a:tc>
                  <a:txBody>
                    <a:bodyPr/>
                    <a:lstStyle/>
                    <a:p>
                      <a:pPr algn="ctr" fontAlgn="b"/>
                      <a:r>
                        <a:rPr lang="en-US" sz="1100" u="none" strike="noStrike">
                          <a:effectLst/>
                        </a:rPr>
                        <a:t>2021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2,423,105,555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2,562,158,281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0767358"/>
                  </a:ext>
                </a:extLst>
              </a:tr>
              <a:tr h="203291">
                <a:tc>
                  <a:txBody>
                    <a:bodyPr/>
                    <a:lstStyle/>
                    <a:p>
                      <a:pPr algn="ctr" fontAlgn="b"/>
                      <a:r>
                        <a:rPr lang="en-US" sz="1100" u="none" strike="noStrike">
                          <a:effectLst/>
                        </a:rPr>
                        <a:t>2020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2,203,739,583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2,299,176,801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9612464"/>
                  </a:ext>
                </a:extLst>
              </a:tr>
              <a:tr h="203291">
                <a:tc>
                  <a:txBody>
                    <a:bodyPr/>
                    <a:lstStyle/>
                    <a:p>
                      <a:pPr algn="ctr" fontAlgn="b"/>
                      <a:r>
                        <a:rPr lang="en-US" sz="1100" u="none" strike="noStrike">
                          <a:effectLst/>
                        </a:rPr>
                        <a:t>2019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2,020,614,678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2,151,954,704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247369"/>
                  </a:ext>
                </a:extLst>
              </a:tr>
            </a:tbl>
          </a:graphicData>
        </a:graphic>
      </p:graphicFrame>
      <p:graphicFrame>
        <p:nvGraphicFramePr>
          <p:cNvPr id="6" name="Chart 5">
            <a:extLst>
              <a:ext uri="{FF2B5EF4-FFF2-40B4-BE49-F238E27FC236}">
                <a16:creationId xmlns:a16="http://schemas.microsoft.com/office/drawing/2014/main" id="{B479CC56-4F37-4487-BA93-154677A2EDD2}"/>
              </a:ext>
            </a:extLst>
          </p:cNvPr>
          <p:cNvGraphicFramePr>
            <a:graphicFrameLocks/>
          </p:cNvGraphicFramePr>
          <p:nvPr>
            <p:extLst>
              <p:ext uri="{D42A27DB-BD31-4B8C-83A1-F6EECF244321}">
                <p14:modId xmlns:p14="http://schemas.microsoft.com/office/powerpoint/2010/main" val="1203576894"/>
              </p:ext>
            </p:extLst>
          </p:nvPr>
        </p:nvGraphicFramePr>
        <p:xfrm>
          <a:off x="1489435" y="1923067"/>
          <a:ext cx="9634194" cy="4033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74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412" y="2490202"/>
            <a:ext cx="11201836" cy="3243965"/>
          </a:xfrm>
          <a:prstGeom prst="rect">
            <a:avLst/>
          </a:prstGeom>
          <a:noFill/>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General Fund</a:t>
            </a:r>
          </a:p>
          <a:p>
            <a:pPr algn="ctr"/>
            <a:endParaRPr lang="en-US" sz="3200" b="1" dirty="0">
              <a:latin typeface="Calibri" panose="020F0502020204030204" pitchFamily="34" charset="0"/>
              <a:ea typeface="Calibri" panose="020F0502020204030204" pitchFamily="34" charset="0"/>
              <a:cs typeface="Calibri" panose="020F0502020204030204" pitchFamily="34" charset="0"/>
            </a:endParaRPr>
          </a:p>
          <a:p>
            <a:pPr algn="ctr">
              <a:lnSpc>
                <a:spcPct val="120000"/>
              </a:lnSpc>
            </a:pPr>
            <a:r>
              <a:rPr lang="en-US" sz="3200" b="1" dirty="0">
                <a:latin typeface="Calibri" panose="020F0502020204030204" pitchFamily="34" charset="0"/>
                <a:ea typeface="Calibri" panose="020F0502020204030204" pitchFamily="34" charset="0"/>
                <a:cs typeface="Calibri" panose="020F0502020204030204" pitchFamily="34" charset="0"/>
              </a:rPr>
              <a:t>Total Proposed FY 2025 Budget</a:t>
            </a:r>
          </a:p>
          <a:p>
            <a:pPr marL="0" indent="0" algn="ctr">
              <a:lnSpc>
                <a:spcPct val="120000"/>
              </a:lnSpc>
              <a:buNone/>
            </a:pPr>
            <a:r>
              <a:rPr lang="en-US" sz="3200" b="1" dirty="0">
                <a:latin typeface="Calibri" panose="020F0502020204030204" pitchFamily="34" charset="0"/>
                <a:ea typeface="Calibri" panose="020F0502020204030204" pitchFamily="34" charset="0"/>
                <a:cs typeface="Calibri" panose="020F0502020204030204" pitchFamily="34" charset="0"/>
              </a:rPr>
              <a:t>$ 3,299,253,975</a:t>
            </a:r>
          </a:p>
          <a:p>
            <a:pPr marL="0" indent="0" algn="ctr">
              <a:buNone/>
            </a:pPr>
            <a:endParaRPr lang="en-US" sz="3200" b="1" dirty="0">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latin typeface="Calibri" panose="020F0502020204030204" pitchFamily="34" charset="0"/>
                <a:ea typeface="Calibri" panose="020F0502020204030204" pitchFamily="34" charset="0"/>
                <a:cs typeface="Calibri" panose="020F0502020204030204" pitchFamily="34" charset="0"/>
              </a:rPr>
              <a:t>8.16% increase over FY 2024</a:t>
            </a: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536293" y="637533"/>
            <a:ext cx="11116955"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Governor IVEY’s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0" cap="all" dirty="0">
                <a:solidFill>
                  <a:prstClr val="white"/>
                </a:solidFill>
                <a:latin typeface="Gill Sans MT" panose="020B0502020104020203"/>
              </a:rPr>
              <a:t>FY</a:t>
            </a: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2025 General Fund Budget Proposal</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544902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164" y="1895587"/>
            <a:ext cx="11201836" cy="70788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2000" b="1" i="1" u="sng" strike="noStrike" kern="1200" cap="none" spc="0" normalizeH="0" baseline="0" noProof="0" dirty="0">
              <a:ln>
                <a:noFill/>
              </a:ln>
              <a:effectLst/>
              <a:uLnTx/>
              <a:uFillTx/>
              <a:ea typeface="+mn-ea"/>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373637"/>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493853" y="668079"/>
            <a:ext cx="11201835" cy="1252728"/>
          </a:xfrm>
          <a:prstGeom prst="rect">
            <a:avLst/>
          </a:prstGeom>
        </p:spPr>
        <p:txBody>
          <a:bodyPr vert="horz" lIns="91440" rIns="45720" rtlCol="0" anchor="ctr">
            <a:normAutofit lnSpcReduction="100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Governor Ivey’s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FY2025 General fund budget Priorities</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BEFC9005-9C3B-56AD-89B5-3E5A383FF0F7}"/>
              </a:ext>
            </a:extLst>
          </p:cNvPr>
          <p:cNvSpPr txBox="1"/>
          <p:nvPr/>
        </p:nvSpPr>
        <p:spPr>
          <a:xfrm>
            <a:off x="495082" y="2274399"/>
            <a:ext cx="10706754" cy="4401205"/>
          </a:xfrm>
          <a:prstGeom prst="rect">
            <a:avLst/>
          </a:prstGeom>
          <a:noFill/>
        </p:spPr>
        <p:txBody>
          <a:bodyPr wrap="square">
            <a:spAutoFit/>
          </a:bodyPr>
          <a:lstStyle/>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Target Sustainable Agency Operational Increases</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Target One-Time Capital Needs (no recurring operational obligations)</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State Employee Compensation</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Medicaid</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Corrections</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Mental Health</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ALEA</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Site Development Funds</a:t>
            </a:r>
          </a:p>
          <a:p>
            <a:pPr marL="457200" indent="-457200" fontAlgn="base">
              <a:spcAft>
                <a:spcPct val="0"/>
              </a:spcAft>
              <a:buFont typeface="Wingdings" panose="05000000000000000000" pitchFamily="2" charset="2"/>
              <a:buChar char="§"/>
              <a:defRPr/>
            </a:pPr>
            <a:r>
              <a:rPr lang="en-US" sz="2800" dirty="0">
                <a:latin typeface="Calibri" panose="020F0502020204030204" pitchFamily="34" charset="0"/>
                <a:ea typeface="Calibri" panose="020F0502020204030204" pitchFamily="34" charset="0"/>
                <a:cs typeface="Calibri" panose="020F0502020204030204" pitchFamily="34" charset="0"/>
              </a:rPr>
              <a:t>Address SEIB Rate Increase</a:t>
            </a:r>
          </a:p>
          <a:p>
            <a:pPr marL="457200" marR="0" lvl="0" indent="-457200" algn="l" defTabSz="9144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Unified Judicial System</a:t>
            </a:r>
          </a:p>
        </p:txBody>
      </p:sp>
      <p:sp>
        <p:nvSpPr>
          <p:cNvPr id="13" name="TextBox 12">
            <a:extLst>
              <a:ext uri="{FF2B5EF4-FFF2-40B4-BE49-F238E27FC236}">
                <a16:creationId xmlns:a16="http://schemas.microsoft.com/office/drawing/2014/main" id="{AFB0BC53-2CC5-DB2C-5DD8-C2BE1318400E}"/>
              </a:ext>
            </a:extLst>
          </p:cNvPr>
          <p:cNvSpPr txBox="1"/>
          <p:nvPr/>
        </p:nvSpPr>
        <p:spPr>
          <a:xfrm>
            <a:off x="6205195" y="2274399"/>
            <a:ext cx="5490493" cy="800219"/>
          </a:xfrm>
          <a:prstGeom prst="rect">
            <a:avLst/>
          </a:prstGeom>
          <a:noFill/>
        </p:spPr>
        <p:txBody>
          <a:bodyPr wrap="square">
            <a:spAutoFit/>
          </a:bodyPr>
          <a:lstStyle/>
          <a:p>
            <a:pPr marL="342900" indent="-342900" fontAlgn="base">
              <a:spcAft>
                <a:spcPct val="0"/>
              </a:spcAft>
              <a:buFont typeface="Wingdings" panose="05000000000000000000" pitchFamily="2" charset="2"/>
              <a:buChar char="Ø"/>
              <a:defRPr/>
            </a:pPr>
            <a:endParaRPr kumimoji="0" lang="en-US" sz="2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46329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35DC5A-6A10-EDA3-AF9D-A2D1FF5F87EC}"/>
              </a:ext>
            </a:extLst>
          </p:cNvPr>
          <p:cNvSpPr>
            <a:spLocks noGrp="1"/>
          </p:cNvSpPr>
          <p:nvPr>
            <p:ph type="title"/>
          </p:nvPr>
        </p:nvSpPr>
        <p:spPr/>
        <p:txBody>
          <a:bodyPr>
            <a:normAutofit/>
          </a:bodyPr>
          <a:lstStyle/>
          <a:p>
            <a:pPr algn="r"/>
            <a:r>
              <a:rPr lang="en-US" dirty="0"/>
              <a:t>Education trust fund revenue sources</a:t>
            </a:r>
          </a:p>
        </p:txBody>
      </p:sp>
      <p:sp>
        <p:nvSpPr>
          <p:cNvPr id="7" name="Content Placeholder 6">
            <a:extLst>
              <a:ext uri="{FF2B5EF4-FFF2-40B4-BE49-F238E27FC236}">
                <a16:creationId xmlns:a16="http://schemas.microsoft.com/office/drawing/2014/main" id="{E6D70950-4E99-8A9F-1CDF-653340873F57}"/>
              </a:ext>
            </a:extLst>
          </p:cNvPr>
          <p:cNvSpPr>
            <a:spLocks noGrp="1"/>
          </p:cNvSpPr>
          <p:nvPr>
            <p:ph idx="1"/>
          </p:nvPr>
        </p:nvSpPr>
        <p:spPr>
          <a:xfrm>
            <a:off x="2050743" y="2325950"/>
            <a:ext cx="7945514" cy="4163627"/>
          </a:xfrm>
        </p:spPr>
        <p:txBody>
          <a:bodyPr numCol="2">
            <a:normAutofit fontScale="92500" lnSpcReduction="10000"/>
          </a:bodyPr>
          <a:lstStyle/>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Beer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Court Costs</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Hydroelectric Tax</a:t>
            </a:r>
          </a:p>
          <a:p>
            <a:pPr defTabSz="914400">
              <a:lnSpc>
                <a:spcPct val="90000"/>
              </a:lnSpc>
              <a:spcBef>
                <a:spcPts val="1000"/>
              </a:spcBef>
              <a:spcAft>
                <a:spcPts val="0"/>
              </a:spcAft>
              <a:buClrTx/>
              <a:buSzTx/>
              <a:buFont typeface="Wingdings" panose="05000000000000000000" pitchFamily="2" charset="2"/>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Income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Mobile Telecom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Sales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US" sz="2800" dirty="0">
              <a:solidFill>
                <a:prstClr val="black"/>
              </a:solidFill>
              <a:latin typeface="Calibri" panose="020F0502020204030204"/>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US" sz="2800" dirty="0">
              <a:solidFill>
                <a:prstClr val="black"/>
              </a:solidFill>
              <a:latin typeface="Calibri" panose="020F0502020204030204"/>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Store &amp; Passenger Bus Licenses</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Tax – Remote Sellers</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Tax – Simplified Sellers</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Utility Tax</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Unclassified</a:t>
            </a:r>
          </a:p>
          <a:p>
            <a:endParaRPr lang="en-US" dirty="0"/>
          </a:p>
        </p:txBody>
      </p:sp>
    </p:spTree>
    <p:extLst>
      <p:ext uri="{BB962C8B-B14F-4D97-AF65-F5344CB8AC3E}">
        <p14:creationId xmlns:p14="http://schemas.microsoft.com/office/powerpoint/2010/main" val="137645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A34C-4F00-055E-63B8-AFF06DD127B9}"/>
              </a:ext>
            </a:extLst>
          </p:cNvPr>
          <p:cNvSpPr>
            <a:spLocks noGrp="1"/>
          </p:cNvSpPr>
          <p:nvPr>
            <p:ph type="title"/>
          </p:nvPr>
        </p:nvSpPr>
        <p:spPr/>
        <p:txBody>
          <a:bodyPr>
            <a:normAutofit/>
          </a:bodyPr>
          <a:lstStyle/>
          <a:p>
            <a:pPr algn="r"/>
            <a:r>
              <a:rPr lang="en-US" dirty="0"/>
              <a:t>Education trust fund </a:t>
            </a:r>
            <a:r>
              <a:rPr lang="en-US" dirty="0" err="1"/>
              <a:t>fy</a:t>
            </a:r>
            <a:r>
              <a:rPr lang="en-US" dirty="0"/>
              <a:t> 2024 expenditures</a:t>
            </a:r>
          </a:p>
        </p:txBody>
      </p:sp>
      <p:sp>
        <p:nvSpPr>
          <p:cNvPr id="4" name="Slide Number Placeholder 3">
            <a:extLst>
              <a:ext uri="{FF2B5EF4-FFF2-40B4-BE49-F238E27FC236}">
                <a16:creationId xmlns:a16="http://schemas.microsoft.com/office/drawing/2014/main" id="{87C615CE-26D2-CB02-F7B6-D15DA57305CF}"/>
              </a:ext>
            </a:extLst>
          </p:cNvPr>
          <p:cNvSpPr>
            <a:spLocks noGrp="1"/>
          </p:cNvSpPr>
          <p:nvPr>
            <p:ph type="sldNum" sz="quarter" idx="12"/>
          </p:nvPr>
        </p:nvSpPr>
        <p:spPr/>
        <p:txBody>
          <a:bodyPr/>
          <a:lstStyle/>
          <a:p>
            <a:fld id="{9D4E57DC-127D-4A44-A597-D89D1B570768}" type="slidenum">
              <a:rPr lang="en-US" altLang="en-US" smtClean="0"/>
              <a:pPr/>
              <a:t>16</a:t>
            </a:fld>
            <a:endParaRPr lang="en-US" altLang="en-US"/>
          </a:p>
        </p:txBody>
      </p:sp>
      <p:graphicFrame>
        <p:nvGraphicFramePr>
          <p:cNvPr id="5" name="Content Placeholder 4">
            <a:extLst>
              <a:ext uri="{FF2B5EF4-FFF2-40B4-BE49-F238E27FC236}">
                <a16:creationId xmlns:a16="http://schemas.microsoft.com/office/drawing/2014/main" id="{E2E3FE0E-7287-4412-8811-AC85C4B41E71}"/>
              </a:ext>
            </a:extLst>
          </p:cNvPr>
          <p:cNvGraphicFramePr>
            <a:graphicFrameLocks noGrp="1"/>
          </p:cNvGraphicFramePr>
          <p:nvPr>
            <p:ph idx="1"/>
            <p:extLst>
              <p:ext uri="{D42A27DB-BD31-4B8C-83A1-F6EECF244321}">
                <p14:modId xmlns:p14="http://schemas.microsoft.com/office/powerpoint/2010/main" val="3049452902"/>
              </p:ext>
            </p:extLst>
          </p:nvPr>
        </p:nvGraphicFramePr>
        <p:xfrm>
          <a:off x="914399" y="1951348"/>
          <a:ext cx="10696575" cy="4369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3C9A4100-D2C8-C38B-7240-92F06E18E025}"/>
              </a:ext>
            </a:extLst>
          </p:cNvPr>
          <p:cNvGraphicFramePr>
            <a:graphicFrameLocks noGrp="1"/>
          </p:cNvGraphicFramePr>
          <p:nvPr>
            <p:extLst>
              <p:ext uri="{D42A27DB-BD31-4B8C-83A1-F6EECF244321}">
                <p14:modId xmlns:p14="http://schemas.microsoft.com/office/powerpoint/2010/main" val="3605049334"/>
              </p:ext>
            </p:extLst>
          </p:nvPr>
        </p:nvGraphicFramePr>
        <p:xfrm>
          <a:off x="229778" y="4854805"/>
          <a:ext cx="2560556" cy="1837568"/>
        </p:xfrm>
        <a:graphic>
          <a:graphicData uri="http://schemas.openxmlformats.org/drawingml/2006/table">
            <a:tbl>
              <a:tblPr>
                <a:tableStyleId>{5C22544A-7EE6-4342-B048-85BDC9FD1C3A}</a:tableStyleId>
              </a:tblPr>
              <a:tblGrid>
                <a:gridCol w="659902">
                  <a:extLst>
                    <a:ext uri="{9D8B030D-6E8A-4147-A177-3AD203B41FA5}">
                      <a16:colId xmlns:a16="http://schemas.microsoft.com/office/drawing/2014/main" val="167763198"/>
                    </a:ext>
                  </a:extLst>
                </a:gridCol>
                <a:gridCol w="1103273">
                  <a:extLst>
                    <a:ext uri="{9D8B030D-6E8A-4147-A177-3AD203B41FA5}">
                      <a16:colId xmlns:a16="http://schemas.microsoft.com/office/drawing/2014/main" val="415408046"/>
                    </a:ext>
                  </a:extLst>
                </a:gridCol>
                <a:gridCol w="797381">
                  <a:extLst>
                    <a:ext uri="{9D8B030D-6E8A-4147-A177-3AD203B41FA5}">
                      <a16:colId xmlns:a16="http://schemas.microsoft.com/office/drawing/2014/main" val="1007457346"/>
                    </a:ext>
                  </a:extLst>
                </a:gridCol>
              </a:tblGrid>
              <a:tr h="194864">
                <a:tc>
                  <a:txBody>
                    <a:bodyPr/>
                    <a:lstStyle/>
                    <a:p>
                      <a:pPr algn="ctr" fontAlgn="b"/>
                      <a:r>
                        <a:rPr lang="en-US" sz="1100" u="none" strike="noStrike">
                          <a:effectLst/>
                        </a:rPr>
                        <a:t>Category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Amount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Percentage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4663250"/>
                  </a:ext>
                </a:extLst>
              </a:tr>
              <a:tr h="352704">
                <a:tc>
                  <a:txBody>
                    <a:bodyPr/>
                    <a:lstStyle/>
                    <a:p>
                      <a:pPr algn="ctr" fontAlgn="b"/>
                      <a:r>
                        <a:rPr lang="en-US" sz="1100" u="none" strike="noStrike">
                          <a:effectLst/>
                        </a:rPr>
                        <a:t>Pre-K</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194,570,293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039474"/>
                  </a:ext>
                </a:extLst>
              </a:tr>
              <a:tr h="194864">
                <a:tc>
                  <a:txBody>
                    <a:bodyPr/>
                    <a:lstStyle/>
                    <a:p>
                      <a:pPr algn="ctr" fontAlgn="b"/>
                      <a:r>
                        <a:rPr lang="en-US" sz="1100" u="none" strike="noStrike">
                          <a:effectLst/>
                        </a:rPr>
                        <a:t>K-12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5,794,641,694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3640993"/>
                  </a:ext>
                </a:extLst>
              </a:tr>
              <a:tr h="352704">
                <a:tc>
                  <a:txBody>
                    <a:bodyPr/>
                    <a:lstStyle/>
                    <a:p>
                      <a:pPr algn="ctr" fontAlgn="b"/>
                      <a:r>
                        <a:rPr lang="en-US" sz="1100" u="none" strike="noStrike">
                          <a:effectLst/>
                        </a:rPr>
                        <a:t>ACCS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551,286,557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1172228"/>
                  </a:ext>
                </a:extLst>
              </a:tr>
              <a:tr h="194864">
                <a:tc>
                  <a:txBody>
                    <a:bodyPr/>
                    <a:lstStyle/>
                    <a:p>
                      <a:pPr algn="ctr" fontAlgn="b"/>
                      <a:r>
                        <a:rPr lang="en-US" sz="1100" u="none" strike="noStrike">
                          <a:effectLst/>
                        </a:rPr>
                        <a:t>4 Yr.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1,705,682,481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19.39%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7378843"/>
                  </a:ext>
                </a:extLst>
              </a:tr>
              <a:tr h="352704">
                <a:tc>
                  <a:txBody>
                    <a:bodyPr/>
                    <a:lstStyle/>
                    <a:p>
                      <a:pPr algn="ctr" fontAlgn="b"/>
                      <a:r>
                        <a:rPr lang="en-US" sz="1100" u="none" strike="noStrike">
                          <a:effectLst/>
                        </a:rPr>
                        <a:t>Other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552,413,016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202255"/>
                  </a:ext>
                </a:extLst>
              </a:tr>
              <a:tr h="194864">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8,798,594,041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100.00%</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3478220"/>
                  </a:ext>
                </a:extLst>
              </a:tr>
            </a:tbl>
          </a:graphicData>
        </a:graphic>
      </p:graphicFrame>
    </p:spTree>
    <p:extLst>
      <p:ext uri="{BB962C8B-B14F-4D97-AF65-F5344CB8AC3E}">
        <p14:creationId xmlns:p14="http://schemas.microsoft.com/office/powerpoint/2010/main" val="173471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C8E0-B2BF-DCF9-288B-78A71B2FFACD}"/>
              </a:ext>
            </a:extLst>
          </p:cNvPr>
          <p:cNvSpPr>
            <a:spLocks noGrp="1"/>
          </p:cNvSpPr>
          <p:nvPr>
            <p:ph type="title"/>
          </p:nvPr>
        </p:nvSpPr>
        <p:spPr/>
        <p:txBody>
          <a:bodyPr>
            <a:noAutofit/>
          </a:bodyPr>
          <a:lstStyle/>
          <a:p>
            <a:pPr algn="r"/>
            <a:r>
              <a:rPr lang="en-US" dirty="0"/>
              <a:t>Education trust fund </a:t>
            </a:r>
            <a:br>
              <a:rPr lang="en-US" dirty="0"/>
            </a:br>
            <a:r>
              <a:rPr lang="en-US" dirty="0"/>
              <a:t>growth in simplified sellers use tax</a:t>
            </a:r>
          </a:p>
        </p:txBody>
      </p:sp>
      <p:sp>
        <p:nvSpPr>
          <p:cNvPr id="4" name="Slide Number Placeholder 3">
            <a:extLst>
              <a:ext uri="{FF2B5EF4-FFF2-40B4-BE49-F238E27FC236}">
                <a16:creationId xmlns:a16="http://schemas.microsoft.com/office/drawing/2014/main" id="{731515CD-1372-0BDC-83C6-2D382ECE4038}"/>
              </a:ext>
            </a:extLst>
          </p:cNvPr>
          <p:cNvSpPr>
            <a:spLocks noGrp="1"/>
          </p:cNvSpPr>
          <p:nvPr>
            <p:ph type="sldNum" sz="quarter" idx="12"/>
          </p:nvPr>
        </p:nvSpPr>
        <p:spPr/>
        <p:txBody>
          <a:bodyPr/>
          <a:lstStyle/>
          <a:p>
            <a:fld id="{9D4E57DC-127D-4A44-A597-D89D1B570768}" type="slidenum">
              <a:rPr lang="en-US" altLang="en-US" smtClean="0"/>
              <a:pPr/>
              <a:t>17</a:t>
            </a:fld>
            <a:endParaRPr lang="en-US" altLang="en-US"/>
          </a:p>
        </p:txBody>
      </p:sp>
      <p:graphicFrame>
        <p:nvGraphicFramePr>
          <p:cNvPr id="5" name="Content Placeholder 4">
            <a:extLst>
              <a:ext uri="{FF2B5EF4-FFF2-40B4-BE49-F238E27FC236}">
                <a16:creationId xmlns:a16="http://schemas.microsoft.com/office/drawing/2014/main" id="{5CDEE595-7501-43F5-B689-5C3B71171F23}"/>
              </a:ext>
            </a:extLst>
          </p:cNvPr>
          <p:cNvGraphicFramePr>
            <a:graphicFrameLocks noGrp="1"/>
          </p:cNvGraphicFramePr>
          <p:nvPr>
            <p:ph idx="1"/>
            <p:extLst>
              <p:ext uri="{D42A27DB-BD31-4B8C-83A1-F6EECF244321}">
                <p14:modId xmlns:p14="http://schemas.microsoft.com/office/powerpoint/2010/main" val="2539041070"/>
              </p:ext>
            </p:extLst>
          </p:nvPr>
        </p:nvGraphicFramePr>
        <p:xfrm>
          <a:off x="581192" y="1757294"/>
          <a:ext cx="11029950" cy="4784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57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43B5-9E71-3F52-7BD5-FC7BAA5F0F9F}"/>
              </a:ext>
            </a:extLst>
          </p:cNvPr>
          <p:cNvSpPr>
            <a:spLocks noGrp="1"/>
          </p:cNvSpPr>
          <p:nvPr>
            <p:ph type="title"/>
          </p:nvPr>
        </p:nvSpPr>
        <p:spPr/>
        <p:txBody>
          <a:bodyPr/>
          <a:lstStyle/>
          <a:p>
            <a:pPr algn="r"/>
            <a:r>
              <a:rPr lang="en-US" dirty="0"/>
              <a:t>Education trust fund revenues vs. appropriation</a:t>
            </a:r>
          </a:p>
        </p:txBody>
      </p:sp>
      <p:sp>
        <p:nvSpPr>
          <p:cNvPr id="4" name="Slide Number Placeholder 3">
            <a:extLst>
              <a:ext uri="{FF2B5EF4-FFF2-40B4-BE49-F238E27FC236}">
                <a16:creationId xmlns:a16="http://schemas.microsoft.com/office/drawing/2014/main" id="{7967D05A-0DCE-D26C-9897-2D795771B843}"/>
              </a:ext>
            </a:extLst>
          </p:cNvPr>
          <p:cNvSpPr>
            <a:spLocks noGrp="1"/>
          </p:cNvSpPr>
          <p:nvPr>
            <p:ph type="sldNum" sz="quarter" idx="12"/>
          </p:nvPr>
        </p:nvSpPr>
        <p:spPr/>
        <p:txBody>
          <a:bodyPr/>
          <a:lstStyle/>
          <a:p>
            <a:fld id="{9D4E57DC-127D-4A44-A597-D89D1B570768}" type="slidenum">
              <a:rPr lang="en-US" altLang="en-US" smtClean="0"/>
              <a:pPr/>
              <a:t>18</a:t>
            </a:fld>
            <a:endParaRPr lang="en-US" altLang="en-US"/>
          </a:p>
        </p:txBody>
      </p:sp>
      <p:graphicFrame>
        <p:nvGraphicFramePr>
          <p:cNvPr id="11" name="Content Placeholder 10">
            <a:extLst>
              <a:ext uri="{FF2B5EF4-FFF2-40B4-BE49-F238E27FC236}">
                <a16:creationId xmlns:a16="http://schemas.microsoft.com/office/drawing/2014/main" id="{82C89BA7-445D-94E9-0189-AC7438ACDF09}"/>
              </a:ext>
            </a:extLst>
          </p:cNvPr>
          <p:cNvGraphicFramePr>
            <a:graphicFrameLocks noGrp="1"/>
          </p:cNvGraphicFramePr>
          <p:nvPr>
            <p:ph idx="1"/>
            <p:extLst>
              <p:ext uri="{D42A27DB-BD31-4B8C-83A1-F6EECF244321}">
                <p14:modId xmlns:p14="http://schemas.microsoft.com/office/powerpoint/2010/main" val="831732773"/>
              </p:ext>
            </p:extLst>
          </p:nvPr>
        </p:nvGraphicFramePr>
        <p:xfrm>
          <a:off x="275027" y="857855"/>
          <a:ext cx="11783504" cy="5524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79BEB803-D3F7-0935-1952-578EDDD7DEF9}"/>
              </a:ext>
            </a:extLst>
          </p:cNvPr>
          <p:cNvGraphicFramePr>
            <a:graphicFrameLocks noGrp="1"/>
          </p:cNvGraphicFramePr>
          <p:nvPr>
            <p:extLst>
              <p:ext uri="{D42A27DB-BD31-4B8C-83A1-F6EECF244321}">
                <p14:modId xmlns:p14="http://schemas.microsoft.com/office/powerpoint/2010/main" val="2472815261"/>
              </p:ext>
            </p:extLst>
          </p:nvPr>
        </p:nvGraphicFramePr>
        <p:xfrm>
          <a:off x="0" y="5524746"/>
          <a:ext cx="4689640" cy="1333500"/>
        </p:xfrm>
        <a:graphic>
          <a:graphicData uri="http://schemas.openxmlformats.org/drawingml/2006/table">
            <a:tbl>
              <a:tblPr>
                <a:tableStyleId>{5C22544A-7EE6-4342-B048-85BDC9FD1C3A}</a:tableStyleId>
              </a:tblPr>
              <a:tblGrid>
                <a:gridCol w="807512">
                  <a:extLst>
                    <a:ext uri="{9D8B030D-6E8A-4147-A177-3AD203B41FA5}">
                      <a16:colId xmlns:a16="http://schemas.microsoft.com/office/drawing/2014/main" val="2566028727"/>
                    </a:ext>
                  </a:extLst>
                </a:gridCol>
                <a:gridCol w="2365672">
                  <a:extLst>
                    <a:ext uri="{9D8B030D-6E8A-4147-A177-3AD203B41FA5}">
                      <a16:colId xmlns:a16="http://schemas.microsoft.com/office/drawing/2014/main" val="2150702755"/>
                    </a:ext>
                  </a:extLst>
                </a:gridCol>
                <a:gridCol w="1516456">
                  <a:extLst>
                    <a:ext uri="{9D8B030D-6E8A-4147-A177-3AD203B41FA5}">
                      <a16:colId xmlns:a16="http://schemas.microsoft.com/office/drawing/2014/main" val="785514000"/>
                    </a:ext>
                  </a:extLst>
                </a:gridCol>
              </a:tblGrid>
              <a:tr h="190500">
                <a:tc>
                  <a:txBody>
                    <a:bodyPr/>
                    <a:lstStyle/>
                    <a:p>
                      <a:pPr algn="ctr" fontAlgn="b"/>
                      <a:r>
                        <a:rPr lang="en-US" sz="1100" u="none" strike="noStrike">
                          <a:effectLst/>
                        </a:rPr>
                        <a:t>Fiscal Year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Total Appropriation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Revenues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6585488"/>
                  </a:ext>
                </a:extLst>
              </a:tr>
              <a:tr h="190500">
                <a:tc>
                  <a:txBody>
                    <a:bodyPr/>
                    <a:lstStyle/>
                    <a:p>
                      <a:pPr algn="ctr" fontAlgn="b"/>
                      <a:r>
                        <a:rPr lang="en-US" sz="1100" u="none" strike="noStrike">
                          <a:effectLst/>
                        </a:rPr>
                        <a:t>2024 est.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8,798,594,041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10,248,000,000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43541"/>
                  </a:ext>
                </a:extLst>
              </a:tr>
              <a:tr h="190500">
                <a:tc>
                  <a:txBody>
                    <a:bodyPr/>
                    <a:lstStyle/>
                    <a:p>
                      <a:pPr algn="ctr" fontAlgn="b"/>
                      <a:r>
                        <a:rPr lang="en-US" sz="1100" u="none" strike="noStrike">
                          <a:effectLst/>
                        </a:rPr>
                        <a:t>2023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11,049,257,958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10,430,960,185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2830425"/>
                  </a:ext>
                </a:extLst>
              </a:tr>
              <a:tr h="190500">
                <a:tc>
                  <a:txBody>
                    <a:bodyPr/>
                    <a:lstStyle/>
                    <a:p>
                      <a:pPr algn="ctr" fontAlgn="b"/>
                      <a:r>
                        <a:rPr lang="en-US" sz="1100" u="none" strike="noStrike">
                          <a:effectLst/>
                        </a:rPr>
                        <a:t>2022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8,955,860,191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10,419,531,598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958113"/>
                  </a:ext>
                </a:extLst>
              </a:tr>
              <a:tr h="190500">
                <a:tc>
                  <a:txBody>
                    <a:bodyPr/>
                    <a:lstStyle/>
                    <a:p>
                      <a:pPr algn="ctr" fontAlgn="b"/>
                      <a:r>
                        <a:rPr lang="en-US" sz="1100" u="none" strike="noStrike">
                          <a:effectLst/>
                        </a:rPr>
                        <a:t>2021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7,354,684,505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8,643,813,063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86291"/>
                  </a:ext>
                </a:extLst>
              </a:tr>
              <a:tr h="190500">
                <a:tc>
                  <a:txBody>
                    <a:bodyPr/>
                    <a:lstStyle/>
                    <a:p>
                      <a:pPr algn="ctr" fontAlgn="b"/>
                      <a:r>
                        <a:rPr lang="en-US" sz="1100" u="none" strike="noStrike">
                          <a:effectLst/>
                        </a:rPr>
                        <a:t>2020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7,157,925,973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7,741,237,483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0329349"/>
                  </a:ext>
                </a:extLst>
              </a:tr>
              <a:tr h="190500">
                <a:tc>
                  <a:txBody>
                    <a:bodyPr/>
                    <a:lstStyle/>
                    <a:p>
                      <a:pPr algn="ctr" fontAlgn="b"/>
                      <a:r>
                        <a:rPr lang="en-US" sz="1100" u="none" strike="noStrike">
                          <a:effectLst/>
                        </a:rPr>
                        <a:t>2019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6,640,398,237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7,215,276,203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2850708"/>
                  </a:ext>
                </a:extLst>
              </a:tr>
            </a:tbl>
          </a:graphicData>
        </a:graphic>
      </p:graphicFrame>
    </p:spTree>
    <p:extLst>
      <p:ext uri="{BB962C8B-B14F-4D97-AF65-F5344CB8AC3E}">
        <p14:creationId xmlns:p14="http://schemas.microsoft.com/office/powerpoint/2010/main" val="323215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DC36-0ADA-56E7-9500-BEB4B232D268}"/>
              </a:ext>
            </a:extLst>
          </p:cNvPr>
          <p:cNvSpPr>
            <a:spLocks noGrp="1"/>
          </p:cNvSpPr>
          <p:nvPr>
            <p:ph type="title"/>
          </p:nvPr>
        </p:nvSpPr>
        <p:spPr/>
        <p:txBody>
          <a:bodyPr>
            <a:normAutofit fontScale="90000"/>
          </a:bodyPr>
          <a:lstStyle/>
          <a:p>
            <a:pPr algn="r"/>
            <a:br>
              <a:rPr lang="en-US" sz="3100" dirty="0"/>
            </a:br>
            <a:br>
              <a:rPr lang="en-US" sz="3100" dirty="0"/>
            </a:br>
            <a:br>
              <a:rPr lang="en-US" sz="3100" dirty="0"/>
            </a:br>
            <a:br>
              <a:rPr lang="en-US" sz="3100" dirty="0"/>
            </a:br>
            <a:br>
              <a:rPr lang="en-US" sz="3100" dirty="0"/>
            </a:br>
            <a:r>
              <a:rPr lang="en-US" sz="3100" dirty="0"/>
              <a:t>Education trust fund rolling reserve act</a:t>
            </a: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§29-9-1 through 29-9-6, Code of Alabama 1975</a:t>
            </a:r>
            <a:endParaRPr lang="en-US" dirty="0"/>
          </a:p>
        </p:txBody>
      </p:sp>
      <p:sp>
        <p:nvSpPr>
          <p:cNvPr id="3" name="Content Placeholder 2">
            <a:extLst>
              <a:ext uri="{FF2B5EF4-FFF2-40B4-BE49-F238E27FC236}">
                <a16:creationId xmlns:a16="http://schemas.microsoft.com/office/drawing/2014/main" id="{6E1A46DF-E28F-7A7A-379C-8A09B66142E0}"/>
              </a:ext>
            </a:extLst>
          </p:cNvPr>
          <p:cNvSpPr>
            <a:spLocks noGrp="1"/>
          </p:cNvSpPr>
          <p:nvPr>
            <p:ph idx="1"/>
          </p:nvPr>
        </p:nvSpPr>
        <p:spPr>
          <a:xfrm>
            <a:off x="251254" y="1039852"/>
            <a:ext cx="11029615" cy="3678303"/>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Education Trust Fund (ETF) Rolling Reserve Act indicates the maximum annual ETF appropriation and where excess revenue from the previous fiscal year is allocated. The maximum yearly appropriation is calculated by using the lesser total of the following two calculations:</a:t>
            </a:r>
          </a:p>
          <a:p>
            <a:endParaRPr lang="en-US" dirty="0"/>
          </a:p>
        </p:txBody>
      </p:sp>
      <p:sp>
        <p:nvSpPr>
          <p:cNvPr id="4" name="Slide Number Placeholder 3">
            <a:extLst>
              <a:ext uri="{FF2B5EF4-FFF2-40B4-BE49-F238E27FC236}">
                <a16:creationId xmlns:a16="http://schemas.microsoft.com/office/drawing/2014/main" id="{87A52E95-8FE9-23EF-A3DF-64C58CEFBB1F}"/>
              </a:ext>
            </a:extLst>
          </p:cNvPr>
          <p:cNvSpPr>
            <a:spLocks noGrp="1"/>
          </p:cNvSpPr>
          <p:nvPr>
            <p:ph type="sldNum" sz="quarter" idx="12"/>
          </p:nvPr>
        </p:nvSpPr>
        <p:spPr/>
        <p:txBody>
          <a:bodyPr/>
          <a:lstStyle/>
          <a:p>
            <a:fld id="{9D4E57DC-127D-4A44-A597-D89D1B570768}" type="slidenum">
              <a:rPr lang="en-US" altLang="en-US" smtClean="0"/>
              <a:pPr/>
              <a:t>19</a:t>
            </a:fld>
            <a:endParaRPr lang="en-US" altLang="en-US"/>
          </a:p>
        </p:txBody>
      </p:sp>
      <p:graphicFrame>
        <p:nvGraphicFramePr>
          <p:cNvPr id="13" name="Diagram 12">
            <a:extLst>
              <a:ext uri="{FF2B5EF4-FFF2-40B4-BE49-F238E27FC236}">
                <a16:creationId xmlns:a16="http://schemas.microsoft.com/office/drawing/2014/main" id="{C8B019B7-C88C-E515-287D-22621E1D069F}"/>
              </a:ext>
            </a:extLst>
          </p:cNvPr>
          <p:cNvGraphicFramePr/>
          <p:nvPr>
            <p:extLst>
              <p:ext uri="{D42A27DB-BD31-4B8C-83A1-F6EECF244321}">
                <p14:modId xmlns:p14="http://schemas.microsoft.com/office/powerpoint/2010/main" val="2889017488"/>
              </p:ext>
            </p:extLst>
          </p:nvPr>
        </p:nvGraphicFramePr>
        <p:xfrm>
          <a:off x="2154024" y="3017602"/>
          <a:ext cx="7224074" cy="231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a:extLst>
              <a:ext uri="{FF2B5EF4-FFF2-40B4-BE49-F238E27FC236}">
                <a16:creationId xmlns:a16="http://schemas.microsoft.com/office/drawing/2014/main" id="{5C347419-4B74-9CAA-0CA1-B5CE572838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175" y="5512623"/>
            <a:ext cx="6705649" cy="1014356"/>
          </a:xfrm>
          <a:prstGeom prst="rect">
            <a:avLst/>
          </a:prstGeom>
          <a:noFill/>
        </p:spPr>
      </p:pic>
    </p:spTree>
    <p:extLst>
      <p:ext uri="{BB962C8B-B14F-4D97-AF65-F5344CB8AC3E}">
        <p14:creationId xmlns:p14="http://schemas.microsoft.com/office/powerpoint/2010/main" val="388796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164" y="2750584"/>
            <a:ext cx="11201836" cy="2554545"/>
          </a:xfrm>
          <a:prstGeom prst="rect">
            <a:avLst/>
          </a:prstGeom>
          <a:noFill/>
        </p:spPr>
        <p:txBody>
          <a:bodyPr wrap="square">
            <a:spAutoFit/>
          </a:bodyPr>
          <a:lstStyle/>
          <a:p>
            <a:pPr marL="201168" lvl="1"/>
            <a:r>
              <a:rPr lang="en-US" sz="2800" dirty="0">
                <a:latin typeface="Calibri" panose="020F0502020204030204" pitchFamily="34" charset="0"/>
                <a:ea typeface="Calibri" panose="020F0502020204030204" pitchFamily="34" charset="0"/>
                <a:cs typeface="Calibri" panose="020F0502020204030204" pitchFamily="34" charset="0"/>
              </a:rPr>
              <a:t>Alabama’s economy remains resilient:</a:t>
            </a:r>
          </a:p>
          <a:p>
            <a:pPr marL="201168" lvl="1"/>
            <a:endParaRPr lang="en-US" sz="1400" dirty="0">
              <a:latin typeface="Calibri" panose="020F0502020204030204" pitchFamily="34" charset="0"/>
              <a:ea typeface="Calibri" panose="020F0502020204030204" pitchFamily="34" charset="0"/>
              <a:cs typeface="Calibri" panose="020F0502020204030204" pitchFamily="34" charset="0"/>
            </a:endParaRPr>
          </a:p>
          <a:p>
            <a:pPr marL="1001268" lvl="2" indent="-34290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Alabama Unemployment Rate (12/2023): 2.6%</a:t>
            </a:r>
          </a:p>
          <a:p>
            <a:pPr marL="1001268" lvl="2" indent="-34290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Nationwide Unemployment Rate (12/2023): 3.7% </a:t>
            </a:r>
          </a:p>
          <a:p>
            <a:pPr marL="201168" lvl="1" indent="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01168" lvl="1"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373637"/>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493853" y="653488"/>
            <a:ext cx="11201835"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schemeClr val="bg1"/>
                </a:solidFill>
                <a:effectLst/>
                <a:uLnTx/>
                <a:uFillTx/>
                <a:latin typeface="Gill Sans MT" panose="020B0502020104020203"/>
                <a:ea typeface="+mj-ea"/>
                <a:cs typeface="+mj-cs"/>
              </a:rPr>
              <a:t>Revenue Estimates and Economic Assumptions</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326828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FCCA-3467-582A-C999-289FB0C5CBD8}"/>
              </a:ext>
            </a:extLst>
          </p:cNvPr>
          <p:cNvSpPr>
            <a:spLocks noGrp="1"/>
          </p:cNvSpPr>
          <p:nvPr>
            <p:ph type="title"/>
          </p:nvPr>
        </p:nvSpPr>
        <p:spPr/>
        <p:txBody>
          <a:bodyPr>
            <a:normAutofit/>
          </a:bodyPr>
          <a:lstStyle/>
          <a:p>
            <a:pPr algn="r"/>
            <a:r>
              <a:rPr lang="en-US" dirty="0"/>
              <a:t>Education trust fund rolling reserve act</a:t>
            </a:r>
            <a:br>
              <a:rPr lang="en-US" dirty="0"/>
            </a:br>
            <a:r>
              <a:rPr lang="en-US" sz="1800" dirty="0"/>
              <a:t>Cont.</a:t>
            </a:r>
          </a:p>
        </p:txBody>
      </p:sp>
      <p:sp>
        <p:nvSpPr>
          <p:cNvPr id="3" name="Content Placeholder 2">
            <a:extLst>
              <a:ext uri="{FF2B5EF4-FFF2-40B4-BE49-F238E27FC236}">
                <a16:creationId xmlns:a16="http://schemas.microsoft.com/office/drawing/2014/main" id="{51EE214B-6AC1-A383-B9F2-3A43300B8496}"/>
              </a:ext>
            </a:extLst>
          </p:cNvPr>
          <p:cNvSpPr>
            <a:spLocks noGrp="1"/>
          </p:cNvSpPr>
          <p:nvPr>
            <p:ph idx="1"/>
          </p:nvPr>
        </p:nvSpPr>
        <p:spPr>
          <a:xfrm>
            <a:off x="581192" y="2180497"/>
            <a:ext cx="11029615" cy="543850"/>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Excess revenue transfers must be made on or before May 31 the following fiscal year where the excess revenue was received. Listed below are the accounts and allocations that should be transferred based on order of transfer:</a:t>
            </a:r>
            <a:endParaRPr lang="en-US" dirty="0"/>
          </a:p>
        </p:txBody>
      </p:sp>
      <p:sp>
        <p:nvSpPr>
          <p:cNvPr id="4" name="Slide Number Placeholder 3">
            <a:extLst>
              <a:ext uri="{FF2B5EF4-FFF2-40B4-BE49-F238E27FC236}">
                <a16:creationId xmlns:a16="http://schemas.microsoft.com/office/drawing/2014/main" id="{4480B891-9E6F-2567-F220-598CD3ED79B5}"/>
              </a:ext>
            </a:extLst>
          </p:cNvPr>
          <p:cNvSpPr>
            <a:spLocks noGrp="1"/>
          </p:cNvSpPr>
          <p:nvPr>
            <p:ph type="sldNum" sz="quarter" idx="12"/>
          </p:nvPr>
        </p:nvSpPr>
        <p:spPr/>
        <p:txBody>
          <a:bodyPr/>
          <a:lstStyle/>
          <a:p>
            <a:fld id="{9D4E57DC-127D-4A44-A597-D89D1B570768}" type="slidenum">
              <a:rPr lang="en-US" altLang="en-US" smtClean="0"/>
              <a:pPr/>
              <a:t>20</a:t>
            </a:fld>
            <a:endParaRPr lang="en-US" altLang="en-US"/>
          </a:p>
        </p:txBody>
      </p:sp>
      <p:graphicFrame>
        <p:nvGraphicFramePr>
          <p:cNvPr id="7" name="Diagram 6">
            <a:extLst>
              <a:ext uri="{FF2B5EF4-FFF2-40B4-BE49-F238E27FC236}">
                <a16:creationId xmlns:a16="http://schemas.microsoft.com/office/drawing/2014/main" id="{4F5128F2-5F75-509A-6EAC-D6484D5C2DAC}"/>
              </a:ext>
            </a:extLst>
          </p:cNvPr>
          <p:cNvGraphicFramePr/>
          <p:nvPr>
            <p:extLst>
              <p:ext uri="{D42A27DB-BD31-4B8C-83A1-F6EECF244321}">
                <p14:modId xmlns:p14="http://schemas.microsoft.com/office/powerpoint/2010/main" val="831261646"/>
              </p:ext>
            </p:extLst>
          </p:nvPr>
        </p:nvGraphicFramePr>
        <p:xfrm>
          <a:off x="1048624" y="2724347"/>
          <a:ext cx="9915787" cy="396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95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93" y="2159265"/>
            <a:ext cx="11201836" cy="3243965"/>
          </a:xfrm>
          <a:prstGeom prst="rect">
            <a:avLst/>
          </a:prstGeom>
          <a:noFill/>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Education Trust Fund</a:t>
            </a:r>
          </a:p>
          <a:p>
            <a:pPr algn="ctr"/>
            <a:endParaRPr lang="en-US" sz="3200" b="1" dirty="0">
              <a:latin typeface="Calibri" panose="020F0502020204030204" pitchFamily="34" charset="0"/>
              <a:ea typeface="Calibri" panose="020F0502020204030204" pitchFamily="34" charset="0"/>
              <a:cs typeface="Calibri" panose="020F0502020204030204" pitchFamily="34" charset="0"/>
            </a:endParaRPr>
          </a:p>
          <a:p>
            <a:pPr algn="ctr">
              <a:lnSpc>
                <a:spcPct val="120000"/>
              </a:lnSpc>
            </a:pPr>
            <a:r>
              <a:rPr lang="en-US" sz="3200" b="1" dirty="0">
                <a:latin typeface="Calibri" panose="020F0502020204030204" pitchFamily="34" charset="0"/>
                <a:ea typeface="Calibri" panose="020F0502020204030204" pitchFamily="34" charset="0"/>
                <a:cs typeface="Calibri" panose="020F0502020204030204" pitchFamily="34" charset="0"/>
              </a:rPr>
              <a:t>Total Proposed FY 2025 Budget</a:t>
            </a:r>
          </a:p>
          <a:p>
            <a:pPr marL="0" indent="0" algn="ctr">
              <a:lnSpc>
                <a:spcPct val="120000"/>
              </a:lnSpc>
              <a:buNone/>
            </a:pPr>
            <a:r>
              <a:rPr lang="en-US" sz="3200" b="1" dirty="0">
                <a:latin typeface="Calibri" panose="020F0502020204030204" pitchFamily="34" charset="0"/>
                <a:ea typeface="Calibri" panose="020F0502020204030204" pitchFamily="34" charset="0"/>
                <a:cs typeface="Calibri" panose="020F0502020204030204" pitchFamily="34" charset="0"/>
              </a:rPr>
              <a:t>$ 9,348,506,169</a:t>
            </a:r>
          </a:p>
          <a:p>
            <a:pPr marL="0" indent="0" algn="ctr">
              <a:buNone/>
            </a:pPr>
            <a:endParaRPr lang="en-US" sz="3200" b="1" dirty="0">
              <a:latin typeface="Calibri" panose="020F0502020204030204" pitchFamily="34" charset="0"/>
              <a:ea typeface="Calibri" panose="020F0502020204030204" pitchFamily="34" charset="0"/>
              <a:cs typeface="Calibri" panose="020F0502020204030204" pitchFamily="34" charset="0"/>
            </a:endParaRPr>
          </a:p>
          <a:p>
            <a:pPr algn="ctr"/>
            <a:r>
              <a:rPr lang="en-US" sz="3200" b="1" dirty="0">
                <a:latin typeface="Calibri" panose="020F0502020204030204" pitchFamily="34" charset="0"/>
                <a:ea typeface="Calibri" panose="020F0502020204030204" pitchFamily="34" charset="0"/>
                <a:cs typeface="Calibri" panose="020F0502020204030204" pitchFamily="34" charset="0"/>
              </a:rPr>
              <a:t>6.25% increase over FY 2024</a:t>
            </a: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536293" y="637533"/>
            <a:ext cx="11116955"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Governor IVEY’s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FY2025 Education trust fund Budget Proposal</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5265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595" y="2046990"/>
            <a:ext cx="11201836" cy="923330"/>
          </a:xfrm>
          <a:prstGeom prst="rect">
            <a:avLst/>
          </a:prstGeom>
          <a:noFill/>
        </p:spPr>
        <p:txBody>
          <a:bodyPr wrap="square">
            <a:spAutoFit/>
          </a:body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373637"/>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408974" y="656598"/>
            <a:ext cx="11201836" cy="1252728"/>
          </a:xfrm>
          <a:prstGeom prst="rect">
            <a:avLst/>
          </a:prstGeom>
        </p:spPr>
        <p:txBody>
          <a:bodyPr vert="horz" lIns="91440" rIns="45720" rtlCol="0" anchor="ctr">
            <a:normAutofit lnSpcReduction="100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Governor Ivey’s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FY2025 education trust fund budget Priorities</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31A96605-4000-679A-6F5F-510E0781B512}"/>
              </a:ext>
            </a:extLst>
          </p:cNvPr>
          <p:cNvSpPr txBox="1"/>
          <p:nvPr/>
        </p:nvSpPr>
        <p:spPr>
          <a:xfrm>
            <a:off x="488272" y="2244616"/>
            <a:ext cx="11122538" cy="4493538"/>
          </a:xfrm>
          <a:prstGeom prst="rect">
            <a:avLst/>
          </a:prstGeom>
          <a:noFill/>
        </p:spPr>
        <p:txBody>
          <a:bodyPr wrap="square">
            <a:spAutoFit/>
          </a:bodyPr>
          <a:lstStyle/>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Education Savings Account Funding</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K-12 School Security</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K-12 Device Replacement Grants</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Turnaround Schools</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Targeting K-12 Funding:  Numeracy Act, Literacy Act, Afterschool/Summer Learning Programs, OCE</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State Charter School Commission</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Alabama School of </a:t>
            </a:r>
            <a:r>
              <a:rPr lang="en-US" sz="2200" b="1">
                <a:latin typeface="Calibri" panose="020F0502020204030204" pitchFamily="34" charset="0"/>
                <a:ea typeface="Calibri" panose="020F0502020204030204" pitchFamily="34" charset="0"/>
                <a:cs typeface="Calibri" panose="020F0502020204030204" pitchFamily="34" charset="0"/>
              </a:rPr>
              <a:t>Healthcare Sciences</a:t>
            </a:r>
            <a:endParaRPr lang="en-US" sz="2200" b="1" dirty="0">
              <a:latin typeface="Calibri" panose="020F0502020204030204" pitchFamily="34" charset="0"/>
              <a:ea typeface="Calibri" panose="020F0502020204030204" pitchFamily="34" charset="0"/>
              <a:cs typeface="Calibri" panose="020F0502020204030204" pitchFamily="34" charset="0"/>
            </a:endParaRP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Early Childhood Education - Sustained Pre-K Funding</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Creating and Sustaining High Quality Childcare Programs and Access</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Community College System - Dual Enrollment</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Community College System - Career Tech Equipment</a:t>
            </a:r>
          </a:p>
          <a:p>
            <a:pPr marL="342900" indent="-342900" fontAlgn="base">
              <a:spcAft>
                <a:spcPct val="0"/>
              </a:spcAft>
              <a:buFont typeface="Wingdings" panose="05000000000000000000" pitchFamily="2" charset="2"/>
              <a:buChar char="§"/>
              <a:defRPr/>
            </a:pPr>
            <a:r>
              <a:rPr lang="en-US" sz="2200" b="1" dirty="0">
                <a:latin typeface="Calibri" panose="020F0502020204030204" pitchFamily="34" charset="0"/>
                <a:ea typeface="Calibri" panose="020F0502020204030204" pitchFamily="34" charset="0"/>
                <a:cs typeface="Calibri" panose="020F0502020204030204" pitchFamily="34" charset="0"/>
              </a:rPr>
              <a:t>Higher Education Increases</a:t>
            </a:r>
          </a:p>
        </p:txBody>
      </p:sp>
    </p:spTree>
    <p:extLst>
      <p:ext uri="{BB962C8B-B14F-4D97-AF65-F5344CB8AC3E}">
        <p14:creationId xmlns:p14="http://schemas.microsoft.com/office/powerpoint/2010/main" val="25645603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11DE15-1878-486E-AA86-040FE5D5FFBB}"/>
              </a:ext>
            </a:extLst>
          </p:cNvPr>
          <p:cNvSpPr txBox="1"/>
          <p:nvPr/>
        </p:nvSpPr>
        <p:spPr>
          <a:xfrm>
            <a:off x="1968259" y="2866332"/>
            <a:ext cx="8637974"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Finance Director Bill Poole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(334) 242-7160</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3A662ED8-E91B-4157-8D7E-383674656B11}"/>
              </a:ext>
            </a:extLst>
          </p:cNvPr>
          <p:cNvSpPr>
            <a:spLocks noGrp="1"/>
          </p:cNvSpPr>
          <p:nvPr>
            <p:ph type="title"/>
          </p:nvPr>
        </p:nvSpPr>
        <p:spPr>
          <a:xfrm>
            <a:off x="451412" y="892034"/>
            <a:ext cx="11286717" cy="713020"/>
          </a:xfrm>
        </p:spPr>
        <p:txBody>
          <a:bodyPr>
            <a:noAutofit/>
          </a:bodyPr>
          <a:lstStyle/>
          <a:p>
            <a:pPr algn="r" eaLnBrk="1" fontAlgn="auto" hangingPunct="1">
              <a:spcAft>
                <a:spcPts val="0"/>
              </a:spcAft>
              <a:defRPr/>
            </a:pPr>
            <a:r>
              <a:rPr lang="en-US" dirty="0"/>
              <a:t>Questions?</a:t>
            </a:r>
          </a:p>
        </p:txBody>
      </p:sp>
      <p:sp>
        <p:nvSpPr>
          <p:cNvPr id="9" name="Slide Number Placeholder 2">
            <a:extLst>
              <a:ext uri="{FF2B5EF4-FFF2-40B4-BE49-F238E27FC236}">
                <a16:creationId xmlns:a16="http://schemas.microsoft.com/office/drawing/2014/main" id="{CA58678F-804C-497F-AD26-DAC8863F7309}"/>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242055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0F76-0F1E-38DB-0886-B87DE0B2312A}"/>
              </a:ext>
            </a:extLst>
          </p:cNvPr>
          <p:cNvSpPr>
            <a:spLocks noGrp="1"/>
          </p:cNvSpPr>
          <p:nvPr>
            <p:ph type="title"/>
          </p:nvPr>
        </p:nvSpPr>
        <p:spPr/>
        <p:txBody>
          <a:bodyPr/>
          <a:lstStyle/>
          <a:p>
            <a:pPr algn="r"/>
            <a:r>
              <a:rPr lang="en-US" dirty="0"/>
              <a:t>Unemployment rates</a:t>
            </a:r>
          </a:p>
        </p:txBody>
      </p:sp>
      <p:sp>
        <p:nvSpPr>
          <p:cNvPr id="4" name="Slide Number Placeholder 3">
            <a:extLst>
              <a:ext uri="{FF2B5EF4-FFF2-40B4-BE49-F238E27FC236}">
                <a16:creationId xmlns:a16="http://schemas.microsoft.com/office/drawing/2014/main" id="{81133FA0-8CD4-7D60-7FDE-741043520708}"/>
              </a:ext>
            </a:extLst>
          </p:cNvPr>
          <p:cNvSpPr>
            <a:spLocks noGrp="1"/>
          </p:cNvSpPr>
          <p:nvPr>
            <p:ph type="sldNum" sz="quarter" idx="12"/>
          </p:nvPr>
        </p:nvSpPr>
        <p:spPr/>
        <p:txBody>
          <a:bodyPr/>
          <a:lstStyle/>
          <a:p>
            <a:fld id="{9D4E57DC-127D-4A44-A597-D89D1B570768}" type="slidenum">
              <a:rPr lang="en-US" altLang="en-US" smtClean="0"/>
              <a:pPr/>
              <a:t>3</a:t>
            </a:fld>
            <a:endParaRPr lang="en-US" altLang="en-US"/>
          </a:p>
        </p:txBody>
      </p:sp>
      <p:graphicFrame>
        <p:nvGraphicFramePr>
          <p:cNvPr id="7" name="Content Placeholder 6">
            <a:extLst>
              <a:ext uri="{FF2B5EF4-FFF2-40B4-BE49-F238E27FC236}">
                <a16:creationId xmlns:a16="http://schemas.microsoft.com/office/drawing/2014/main" id="{ED3DD4CB-92CF-611E-B328-4E644A26F2D1}"/>
              </a:ext>
            </a:extLst>
          </p:cNvPr>
          <p:cNvGraphicFramePr>
            <a:graphicFrameLocks noGrp="1"/>
          </p:cNvGraphicFramePr>
          <p:nvPr>
            <p:ph idx="1"/>
            <p:extLst>
              <p:ext uri="{D42A27DB-BD31-4B8C-83A1-F6EECF244321}">
                <p14:modId xmlns:p14="http://schemas.microsoft.com/office/powerpoint/2010/main" val="95564516"/>
              </p:ext>
            </p:extLst>
          </p:nvPr>
        </p:nvGraphicFramePr>
        <p:xfrm>
          <a:off x="335928" y="1904214"/>
          <a:ext cx="11029950" cy="4647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273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6E04-E6F6-64AB-335D-280C81490BB1}"/>
              </a:ext>
            </a:extLst>
          </p:cNvPr>
          <p:cNvSpPr>
            <a:spLocks noGrp="1"/>
          </p:cNvSpPr>
          <p:nvPr>
            <p:ph type="title"/>
          </p:nvPr>
        </p:nvSpPr>
        <p:spPr/>
        <p:txBody>
          <a:bodyPr/>
          <a:lstStyle/>
          <a:p>
            <a:pPr algn="r"/>
            <a:r>
              <a:rPr lang="en-US" dirty="0"/>
              <a:t>Alabama labor force participation rate</a:t>
            </a:r>
          </a:p>
        </p:txBody>
      </p:sp>
      <p:sp>
        <p:nvSpPr>
          <p:cNvPr id="4" name="Slide Number Placeholder 3">
            <a:extLst>
              <a:ext uri="{FF2B5EF4-FFF2-40B4-BE49-F238E27FC236}">
                <a16:creationId xmlns:a16="http://schemas.microsoft.com/office/drawing/2014/main" id="{76754043-3684-81CF-030D-538158DE491F}"/>
              </a:ext>
            </a:extLst>
          </p:cNvPr>
          <p:cNvSpPr>
            <a:spLocks noGrp="1"/>
          </p:cNvSpPr>
          <p:nvPr>
            <p:ph type="sldNum" sz="quarter" idx="12"/>
          </p:nvPr>
        </p:nvSpPr>
        <p:spPr/>
        <p:txBody>
          <a:bodyPr/>
          <a:lstStyle/>
          <a:p>
            <a:fld id="{9D4E57DC-127D-4A44-A597-D89D1B570768}" type="slidenum">
              <a:rPr lang="en-US" altLang="en-US" smtClean="0"/>
              <a:pPr/>
              <a:t>4</a:t>
            </a:fld>
            <a:endParaRPr lang="en-US" altLang="en-US"/>
          </a:p>
        </p:txBody>
      </p:sp>
      <p:graphicFrame>
        <p:nvGraphicFramePr>
          <p:cNvPr id="9" name="Content Placeholder 8">
            <a:extLst>
              <a:ext uri="{FF2B5EF4-FFF2-40B4-BE49-F238E27FC236}">
                <a16:creationId xmlns:a16="http://schemas.microsoft.com/office/drawing/2014/main" id="{ADF8831C-4AE3-63B8-5B22-CF2411C2A7B1}"/>
              </a:ext>
            </a:extLst>
          </p:cNvPr>
          <p:cNvGraphicFramePr>
            <a:graphicFrameLocks noGrp="1"/>
          </p:cNvGraphicFramePr>
          <p:nvPr>
            <p:ph idx="1"/>
            <p:extLst>
              <p:ext uri="{D42A27DB-BD31-4B8C-83A1-F6EECF244321}">
                <p14:modId xmlns:p14="http://schemas.microsoft.com/office/powerpoint/2010/main" val="884209417"/>
              </p:ext>
            </p:extLst>
          </p:nvPr>
        </p:nvGraphicFramePr>
        <p:xfrm>
          <a:off x="424206" y="2177592"/>
          <a:ext cx="11359299" cy="3978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25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E6DD-DB41-8212-DF10-BB6CD9187684}"/>
              </a:ext>
            </a:extLst>
          </p:cNvPr>
          <p:cNvSpPr>
            <a:spLocks noGrp="1"/>
          </p:cNvSpPr>
          <p:nvPr>
            <p:ph type="title"/>
          </p:nvPr>
        </p:nvSpPr>
        <p:spPr/>
        <p:txBody>
          <a:bodyPr/>
          <a:lstStyle/>
          <a:p>
            <a:pPr algn="r"/>
            <a:r>
              <a:rPr lang="en-US" dirty="0"/>
              <a:t>Gross domestic product</a:t>
            </a:r>
          </a:p>
        </p:txBody>
      </p:sp>
      <p:sp>
        <p:nvSpPr>
          <p:cNvPr id="4" name="Slide Number Placeholder 3">
            <a:extLst>
              <a:ext uri="{FF2B5EF4-FFF2-40B4-BE49-F238E27FC236}">
                <a16:creationId xmlns:a16="http://schemas.microsoft.com/office/drawing/2014/main" id="{344DB1EE-F1F8-7D1E-A6AA-8671A4ACA204}"/>
              </a:ext>
            </a:extLst>
          </p:cNvPr>
          <p:cNvSpPr>
            <a:spLocks noGrp="1"/>
          </p:cNvSpPr>
          <p:nvPr>
            <p:ph type="sldNum" sz="quarter" idx="12"/>
          </p:nvPr>
        </p:nvSpPr>
        <p:spPr/>
        <p:txBody>
          <a:bodyPr/>
          <a:lstStyle/>
          <a:p>
            <a:fld id="{9D4E57DC-127D-4A44-A597-D89D1B570768}" type="slidenum">
              <a:rPr lang="en-US" altLang="en-US" smtClean="0"/>
              <a:pPr/>
              <a:t>5</a:t>
            </a:fld>
            <a:endParaRPr lang="en-US" altLang="en-US"/>
          </a:p>
        </p:txBody>
      </p:sp>
      <p:graphicFrame>
        <p:nvGraphicFramePr>
          <p:cNvPr id="5" name="Content Placeholder 4">
            <a:extLst>
              <a:ext uri="{FF2B5EF4-FFF2-40B4-BE49-F238E27FC236}">
                <a16:creationId xmlns:a16="http://schemas.microsoft.com/office/drawing/2014/main" id="{B0C76EF4-AE0A-7A91-407E-A48468471059}"/>
              </a:ext>
            </a:extLst>
          </p:cNvPr>
          <p:cNvGraphicFramePr>
            <a:graphicFrameLocks noGrp="1"/>
          </p:cNvGraphicFramePr>
          <p:nvPr>
            <p:ph idx="1"/>
            <p:extLst>
              <p:ext uri="{D42A27DB-BD31-4B8C-83A1-F6EECF244321}">
                <p14:modId xmlns:p14="http://schemas.microsoft.com/office/powerpoint/2010/main" val="977936099"/>
              </p:ext>
            </p:extLst>
          </p:nvPr>
        </p:nvGraphicFramePr>
        <p:xfrm>
          <a:off x="581025" y="2181225"/>
          <a:ext cx="11029950" cy="4363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800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608B-8217-9AE4-B9F5-7E58F22958D6}"/>
              </a:ext>
            </a:extLst>
          </p:cNvPr>
          <p:cNvSpPr>
            <a:spLocks noGrp="1"/>
          </p:cNvSpPr>
          <p:nvPr>
            <p:ph type="title"/>
          </p:nvPr>
        </p:nvSpPr>
        <p:spPr/>
        <p:txBody>
          <a:bodyPr/>
          <a:lstStyle/>
          <a:p>
            <a:pPr algn="r"/>
            <a:r>
              <a:rPr lang="en-US" dirty="0"/>
              <a:t>Job growth during </a:t>
            </a:r>
            <a:r>
              <a:rPr lang="en-US" dirty="0" err="1"/>
              <a:t>ivey</a:t>
            </a:r>
            <a:r>
              <a:rPr lang="en-US" dirty="0"/>
              <a:t> administration</a:t>
            </a:r>
          </a:p>
        </p:txBody>
      </p:sp>
      <p:sp>
        <p:nvSpPr>
          <p:cNvPr id="3" name="Content Placeholder 2">
            <a:extLst>
              <a:ext uri="{FF2B5EF4-FFF2-40B4-BE49-F238E27FC236}">
                <a16:creationId xmlns:a16="http://schemas.microsoft.com/office/drawing/2014/main" id="{2B3DB97D-8A2B-CBD4-740C-C94348A1C122}"/>
              </a:ext>
            </a:extLst>
          </p:cNvPr>
          <p:cNvSpPr>
            <a:spLocks noGrp="1"/>
          </p:cNvSpPr>
          <p:nvPr>
            <p:ph idx="1"/>
          </p:nvPr>
        </p:nvSpPr>
        <p:spPr>
          <a:xfrm>
            <a:off x="581192" y="2477541"/>
            <a:ext cx="11029615" cy="3678303"/>
          </a:xfrm>
        </p:spPr>
        <p:txBody>
          <a:bodyPr>
            <a:noAutofit/>
          </a:bodyPr>
          <a:lstStyle/>
          <a:p>
            <a:pPr marL="0" indent="0">
              <a:buClr>
                <a:schemeClr val="accent1"/>
              </a:buClr>
              <a:buNone/>
            </a:pPr>
            <a:r>
              <a:rPr lang="en-US" sz="2200" dirty="0">
                <a:latin typeface="Calibri" panose="020F0502020204030204" pitchFamily="34" charset="0"/>
                <a:ea typeface="Calibri" panose="020F0502020204030204" pitchFamily="34" charset="0"/>
                <a:cs typeface="Calibri" panose="020F0502020204030204" pitchFamily="34" charset="0"/>
              </a:rPr>
              <a:t>Governor Ivey set the goal of giving everyone who wants to work the opportunity to find a good job.  Today’s Alabama is home to 21</a:t>
            </a:r>
            <a:r>
              <a:rPr lang="en-US" sz="2200" baseline="30000" dirty="0">
                <a:latin typeface="Calibri" panose="020F0502020204030204" pitchFamily="34" charset="0"/>
                <a:ea typeface="Calibri" panose="020F0502020204030204" pitchFamily="34" charset="0"/>
                <a:cs typeface="Calibri" panose="020F0502020204030204" pitchFamily="34" charset="0"/>
              </a:rPr>
              <a:t>st</a:t>
            </a:r>
            <a:r>
              <a:rPr lang="en-US" sz="2200" dirty="0">
                <a:latin typeface="Calibri" panose="020F0502020204030204" pitchFamily="34" charset="0"/>
                <a:ea typeface="Calibri" panose="020F0502020204030204" pitchFamily="34" charset="0"/>
                <a:cs typeface="Calibri" panose="020F0502020204030204" pitchFamily="34" charset="0"/>
              </a:rPr>
              <a:t> Century auto manufacturing and solar energy plants, cutting-edge aerospace companies, a burgeoning bioscience industry and much more.  Record investments have included:</a:t>
            </a:r>
          </a:p>
          <a:p>
            <a:pPr marL="576000" lvl="2">
              <a:buClr>
                <a:schemeClr val="accent1"/>
              </a:buClr>
            </a:pPr>
            <a:r>
              <a:rPr lang="en-US" sz="2200" dirty="0">
                <a:latin typeface="Calibri" panose="020F0502020204030204" pitchFamily="34" charset="0"/>
                <a:ea typeface="Calibri" panose="020F0502020204030204" pitchFamily="34" charset="0"/>
                <a:cs typeface="Calibri" panose="020F0502020204030204" pitchFamily="34" charset="0"/>
              </a:rPr>
              <a:t>$47.2 billion dollar investment</a:t>
            </a:r>
          </a:p>
          <a:p>
            <a:pPr marL="576000" lvl="2">
              <a:buClr>
                <a:schemeClr val="accent1"/>
              </a:buClr>
            </a:pPr>
            <a:r>
              <a:rPr lang="en-US" sz="2200" dirty="0">
                <a:latin typeface="Calibri" panose="020F0502020204030204" pitchFamily="34" charset="0"/>
                <a:ea typeface="Calibri" panose="020F0502020204030204" pitchFamily="34" charset="0"/>
                <a:cs typeface="Calibri" panose="020F0502020204030204" pitchFamily="34" charset="0"/>
              </a:rPr>
              <a:t>84,000 jobs</a:t>
            </a:r>
          </a:p>
          <a:p>
            <a:pPr marL="576000" lvl="2">
              <a:buClr>
                <a:schemeClr val="accent1"/>
              </a:buCl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576000" lvl="2">
              <a:buClr>
                <a:schemeClr val="accent1"/>
              </a:buCl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06000" lvl="2" indent="0">
              <a:buClr>
                <a:schemeClr val="accent1"/>
              </a:buClr>
              <a:buNone/>
            </a:pPr>
            <a:r>
              <a:rPr lang="en-US" sz="2200" dirty="0">
                <a:latin typeface="Calibri" panose="020F0502020204030204" pitchFamily="34" charset="0"/>
                <a:ea typeface="Calibri" panose="020F0502020204030204" pitchFamily="34" charset="0"/>
                <a:cs typeface="Calibri" panose="020F0502020204030204" pitchFamily="34" charset="0"/>
              </a:rPr>
              <a:t>* Information provided by Alabama Department of Commerce</a:t>
            </a:r>
          </a:p>
        </p:txBody>
      </p:sp>
      <p:sp>
        <p:nvSpPr>
          <p:cNvPr id="4" name="Slide Number Placeholder 3">
            <a:extLst>
              <a:ext uri="{FF2B5EF4-FFF2-40B4-BE49-F238E27FC236}">
                <a16:creationId xmlns:a16="http://schemas.microsoft.com/office/drawing/2014/main" id="{B34900E1-C56E-44A1-EEB2-17A2647C0C02}"/>
              </a:ext>
            </a:extLst>
          </p:cNvPr>
          <p:cNvSpPr>
            <a:spLocks noGrp="1"/>
          </p:cNvSpPr>
          <p:nvPr>
            <p:ph type="sldNum" sz="quarter" idx="12"/>
          </p:nvPr>
        </p:nvSpPr>
        <p:spPr/>
        <p:txBody>
          <a:bodyPr/>
          <a:lstStyle/>
          <a:p>
            <a:fld id="{9D4E57DC-127D-4A44-A597-D89D1B570768}" type="slidenum">
              <a:rPr lang="en-US" altLang="en-US" smtClean="0"/>
              <a:pPr/>
              <a:t>6</a:t>
            </a:fld>
            <a:endParaRPr lang="en-US" altLang="en-US"/>
          </a:p>
        </p:txBody>
      </p:sp>
    </p:spTree>
    <p:extLst>
      <p:ext uri="{BB962C8B-B14F-4D97-AF65-F5344CB8AC3E}">
        <p14:creationId xmlns:p14="http://schemas.microsoft.com/office/powerpoint/2010/main" val="411496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192" y="2361686"/>
            <a:ext cx="11201836" cy="347787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ct val="0"/>
              </a:spcAft>
              <a:buClrTx/>
              <a:buSzTx/>
              <a:tabLst/>
              <a:defRPr/>
            </a:pPr>
            <a:r>
              <a:rPr kumimoji="0" lang="en-US" sz="2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September</a:t>
            </a: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 Process begins with revenue estimating</a:t>
            </a:r>
          </a:p>
          <a:p>
            <a:pPr marR="0" lvl="0" algn="l" defTabSz="914400" rtl="0" eaLnBrk="1" fontAlgn="base" latinLnBrk="0" hangingPunct="1">
              <a:lnSpc>
                <a:spcPct val="100000"/>
              </a:lnSpc>
              <a:spcBef>
                <a:spcPts val="0"/>
              </a:spcBef>
              <a:spcAft>
                <a:spcPct val="0"/>
              </a:spcAft>
              <a:buClrTx/>
              <a:buSzTx/>
              <a:tabLst/>
              <a:defRPr/>
            </a:pPr>
            <a:endPar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ts val="0"/>
              </a:spcBef>
              <a:spcAft>
                <a:spcPct val="0"/>
              </a:spcAft>
              <a:buClrTx/>
              <a:buSzTx/>
              <a:tabLst/>
              <a:defRPr/>
            </a:pPr>
            <a:r>
              <a:rPr kumimoji="0" lang="en-US" sz="2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November 1</a:t>
            </a:r>
            <a:r>
              <a:rPr kumimoji="0" lang="en-US" sz="22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st</a:t>
            </a:r>
            <a:r>
              <a:rPr kumimoji="0" lang="en-US" sz="2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a:t>
            </a: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Agencies submit budget requests</a:t>
            </a:r>
          </a:p>
          <a:p>
            <a:pPr marL="800100" lvl="1" indent="-342900" fontAlgn="base">
              <a:spcAft>
                <a:spcPct val="0"/>
              </a:spcAft>
              <a:buFont typeface="Wingdings" panose="05000000000000000000" pitchFamily="2" charset="2"/>
              <a:buChar char="§"/>
              <a:defRPr/>
            </a:pP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Executive Budget Office staff receive and analyze requests</a:t>
            </a:r>
          </a:p>
          <a:p>
            <a:pPr lvl="1" fontAlgn="base">
              <a:spcAft>
                <a:spcPct val="0"/>
              </a:spcAft>
              <a:defRPr/>
            </a:pPr>
            <a:endPar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ts val="0"/>
              </a:spcBef>
              <a:spcAft>
                <a:spcPct val="0"/>
              </a:spcAft>
              <a:buClrTx/>
              <a:buSzTx/>
              <a:tabLst/>
              <a:defRPr/>
            </a:pPr>
            <a:r>
              <a:rPr kumimoji="0" lang="en-US" sz="2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November/December </a:t>
            </a: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Meetings with agencies to discuss their budget requests, discussion of priorities with Governor Ivey, and formulating early drafts of the budgets</a:t>
            </a:r>
          </a:p>
          <a:p>
            <a:pPr marL="800100" lvl="1" indent="-342900" fontAlgn="base">
              <a:spcAft>
                <a:spcPct val="0"/>
              </a:spcAft>
              <a:buFont typeface="Wingdings" panose="05000000000000000000" pitchFamily="2" charset="2"/>
              <a:buChar char="§"/>
              <a:defRPr/>
            </a:pP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Follow up meetings with agencies as necessary</a:t>
            </a:r>
          </a:p>
          <a:p>
            <a:pPr marL="800100" lvl="1" indent="-342900" fontAlgn="base">
              <a:spcAft>
                <a:spcPct val="0"/>
              </a:spcAft>
              <a:buFont typeface="Wingdings" panose="05000000000000000000" pitchFamily="2" charset="2"/>
              <a:buChar char="§"/>
              <a:defRPr/>
            </a:pP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Governor Ivey meets with legislative leadership for input on policy matters</a:t>
            </a:r>
          </a:p>
          <a:p>
            <a:pPr marL="800100" lvl="1" indent="-342900" fontAlgn="base">
              <a:spcAft>
                <a:spcPct val="0"/>
              </a:spcAft>
              <a:buFont typeface="Wingdings" panose="05000000000000000000" pitchFamily="2" charset="2"/>
              <a:buChar char="§"/>
              <a:defRPr/>
            </a:pPr>
            <a:r>
              <a:rPr kumimoji="0" lang="en-US" sz="2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Budgets are finalized and prepared in the last week before the Regular Session begins</a:t>
            </a:r>
          </a:p>
        </p:txBody>
      </p:sp>
      <p:sp>
        <p:nvSpPr>
          <p:cNvPr id="6" name="Title 1">
            <a:extLst>
              <a:ext uri="{FF2B5EF4-FFF2-40B4-BE49-F238E27FC236}">
                <a16:creationId xmlns:a16="http://schemas.microsoft.com/office/drawing/2014/main" id="{E7F2723F-EB85-4952-A047-5E5647C60075}"/>
              </a:ext>
            </a:extLst>
          </p:cNvPr>
          <p:cNvSpPr txBox="1">
            <a:spLocks/>
          </p:cNvSpPr>
          <p:nvPr/>
        </p:nvSpPr>
        <p:spPr>
          <a:xfrm>
            <a:off x="1647001" y="583038"/>
            <a:ext cx="9963807"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endParaRPr lang="en-US" sz="3600" b="0" cap="all" dirty="0">
              <a:solidFill>
                <a:prstClr val="white"/>
              </a:solidFill>
              <a:latin typeface="Gill Sans MT" panose="020B0502020104020203"/>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0" cap="all" dirty="0">
                <a:solidFill>
                  <a:prstClr val="white"/>
                </a:solidFill>
                <a:latin typeface="Gill Sans MT" panose="020B0502020104020203"/>
              </a:rPr>
              <a:t>State budget process</a:t>
            </a:r>
            <a:endPar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endParaRP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10720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F2723F-EB85-4952-A047-5E5647C60075}"/>
              </a:ext>
            </a:extLst>
          </p:cNvPr>
          <p:cNvSpPr txBox="1">
            <a:spLocks/>
          </p:cNvSpPr>
          <p:nvPr/>
        </p:nvSpPr>
        <p:spPr>
          <a:xfrm>
            <a:off x="1647001" y="583038"/>
            <a:ext cx="9963807"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STATE GENERAL FUND Revenue Sources</a:t>
            </a:r>
          </a:p>
        </p:txBody>
      </p:sp>
      <p:sp>
        <p:nvSpPr>
          <p:cNvPr id="3" name="Slide Number Placeholder 2">
            <a:extLst>
              <a:ext uri="{FF2B5EF4-FFF2-40B4-BE49-F238E27FC236}">
                <a16:creationId xmlns:a16="http://schemas.microsoft.com/office/drawing/2014/main" id="{5517BF98-EF60-495B-9257-9684611B3E81}"/>
              </a:ext>
            </a:extLst>
          </p:cNvPr>
          <p:cNvSpPr>
            <a:spLocks noGrp="1"/>
          </p:cNvSpPr>
          <p:nvPr>
            <p:ph type="sldNum" sz="quarter" idx="12"/>
          </p:nvPr>
        </p:nvSpPr>
        <p:spPr>
          <a:xfrm>
            <a:off x="10730520" y="6334108"/>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E57DC-127D-4A44-A597-D89D1B570768}" type="slidenum">
              <a:rPr kumimoji="0" lang="en-US" alt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99572F5B-E46A-9016-7EA0-88E9B1EF4E9E}"/>
              </a:ext>
            </a:extLst>
          </p:cNvPr>
          <p:cNvSpPr txBox="1"/>
          <p:nvPr/>
        </p:nvSpPr>
        <p:spPr>
          <a:xfrm>
            <a:off x="785191" y="2859615"/>
            <a:ext cx="10825617" cy="677108"/>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373637"/>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373637"/>
              </a:solidFill>
              <a:effectLst/>
              <a:uLnTx/>
              <a:uFillTx/>
              <a:latin typeface="Times New Roman" panose="02020603050405020304" pitchFamily="18" charset="0"/>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1C139012-9A39-B704-304C-D38BC0043FE8}"/>
              </a:ext>
            </a:extLst>
          </p:cNvPr>
          <p:cNvSpPr txBox="1">
            <a:spLocks/>
          </p:cNvSpPr>
          <p:nvPr/>
        </p:nvSpPr>
        <p:spPr>
          <a:xfrm>
            <a:off x="486031" y="2064711"/>
            <a:ext cx="3108454" cy="479328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Abandoned Property</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ABC Board</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 Valorem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Auto Title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Cellular Telephone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Cigarette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Corporation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Court Cost</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Deed Record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Driver’s License Fees</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Financial Inst. Excise Tax</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Freight Line</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Hazardous Waste Fees</a:t>
            </a:r>
          </a:p>
          <a:p>
            <a:pPr>
              <a:buFont typeface="Wingdings" panose="05000000000000000000" pitchFamily="2" charset="2"/>
              <a:buChar char="§"/>
              <a:defRPr/>
            </a:pPr>
            <a:r>
              <a:rPr kumimoji="0" lang="en-US"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Inheritance Tax</a:t>
            </a:r>
            <a:endPar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5319EC-344E-50C8-B299-84FCF6CE6852}"/>
              </a:ext>
            </a:extLst>
          </p:cNvPr>
          <p:cNvSpPr txBox="1"/>
          <p:nvPr/>
        </p:nvSpPr>
        <p:spPr>
          <a:xfrm>
            <a:off x="8249318" y="2064710"/>
            <a:ext cx="3456651" cy="4517519"/>
          </a:xfrm>
          <a:prstGeom prst="rect">
            <a:avLst/>
          </a:prstGeom>
          <a:noFill/>
        </p:spPr>
        <p:txBody>
          <a:bodyPr wrap="square">
            <a:spAutoFit/>
          </a:bodyPr>
          <a:lstStyle/>
          <a:p>
            <a:pPr marL="285750" indent="-285750">
              <a:lnSpc>
                <a:spcPct val="80000"/>
              </a:lnSpc>
              <a:spcBef>
                <a:spcPts val="1000"/>
              </a:spcBef>
              <a:buFont typeface="Wingdings"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Vapor Products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Insurance Co. Taxes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Interest - Alabama Trust Fund</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Interest - State Deposits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Judicial Admin. Fees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Leasing/Rental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Lodgings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Manufac. Home Registration</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Miscellaneous Receipts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Mortgage Record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Motor Vehicle License</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Oil and Gas Production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Oil Company Licenses</a:t>
            </a:r>
          </a:p>
        </p:txBody>
      </p:sp>
      <p:sp>
        <p:nvSpPr>
          <p:cNvPr id="12" name="TextBox 11">
            <a:extLst>
              <a:ext uri="{FF2B5EF4-FFF2-40B4-BE49-F238E27FC236}">
                <a16:creationId xmlns:a16="http://schemas.microsoft.com/office/drawing/2014/main" id="{E21462DC-F13A-0CAE-A665-86930EB13AD4}"/>
              </a:ext>
            </a:extLst>
          </p:cNvPr>
          <p:cNvSpPr txBox="1"/>
          <p:nvPr/>
        </p:nvSpPr>
        <p:spPr>
          <a:xfrm>
            <a:off x="3942683" y="2064711"/>
            <a:ext cx="3977196" cy="4517519"/>
          </a:xfrm>
          <a:prstGeom prst="rect">
            <a:avLst/>
          </a:prstGeom>
          <a:noFill/>
        </p:spPr>
        <p:txBody>
          <a:bodyPr wrap="square">
            <a:spAutoFit/>
          </a:bodyPr>
          <a:lstStyle/>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Pari-Mutual Taxes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Safety - Miscellaneous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Utilities Receipts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 &amp; Use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 Tax for Parks Bonds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State Securities Commission</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Simplified Sellers Use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Tobacco Tax </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Tobacco Settlement Funds</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Tax</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Tax Discount</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Tax Remote</a:t>
            </a:r>
          </a:p>
          <a:p>
            <a:pPr marL="285750" marR="0" lvl="0" indent="-285750" defTabSz="914400" rtl="0" eaLnBrk="1" fontAlgn="auto" latinLnBrk="0" hangingPunct="1">
              <a:lnSpc>
                <a:spcPct val="8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Unclassified</a:t>
            </a:r>
          </a:p>
        </p:txBody>
      </p:sp>
    </p:spTree>
    <p:extLst>
      <p:ext uri="{BB962C8B-B14F-4D97-AF65-F5344CB8AC3E}">
        <p14:creationId xmlns:p14="http://schemas.microsoft.com/office/powerpoint/2010/main" val="159564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07F8-8B26-A214-37AA-5CF3C84DC5CC}"/>
              </a:ext>
            </a:extLst>
          </p:cNvPr>
          <p:cNvSpPr>
            <a:spLocks noGrp="1"/>
          </p:cNvSpPr>
          <p:nvPr>
            <p:ph type="title"/>
          </p:nvPr>
        </p:nvSpPr>
        <p:spPr>
          <a:xfrm>
            <a:off x="707027" y="650438"/>
            <a:ext cx="11029616" cy="1090295"/>
          </a:xfrm>
        </p:spPr>
        <p:txBody>
          <a:bodyPr>
            <a:noAutofit/>
          </a:bodyPr>
          <a:lstStyle/>
          <a:p>
            <a:pPr algn="r"/>
            <a:r>
              <a:rPr lang="en-US" dirty="0"/>
              <a:t>State General Fund FY 2024 Expenditures</a:t>
            </a:r>
          </a:p>
        </p:txBody>
      </p:sp>
      <p:sp>
        <p:nvSpPr>
          <p:cNvPr id="4" name="Slide Number Placeholder 3">
            <a:extLst>
              <a:ext uri="{FF2B5EF4-FFF2-40B4-BE49-F238E27FC236}">
                <a16:creationId xmlns:a16="http://schemas.microsoft.com/office/drawing/2014/main" id="{092E1135-A8E2-CD0F-AFF3-1EF3744379B0}"/>
              </a:ext>
            </a:extLst>
          </p:cNvPr>
          <p:cNvSpPr>
            <a:spLocks noGrp="1"/>
          </p:cNvSpPr>
          <p:nvPr>
            <p:ph type="sldNum" sz="quarter" idx="12"/>
          </p:nvPr>
        </p:nvSpPr>
        <p:spPr/>
        <p:txBody>
          <a:bodyPr/>
          <a:lstStyle/>
          <a:p>
            <a:fld id="{9D4E57DC-127D-4A44-A597-D89D1B570768}" type="slidenum">
              <a:rPr lang="en-US" altLang="en-US" smtClean="0"/>
              <a:pPr/>
              <a:t>9</a:t>
            </a:fld>
            <a:endParaRPr lang="en-US" altLang="en-US"/>
          </a:p>
        </p:txBody>
      </p:sp>
      <p:graphicFrame>
        <p:nvGraphicFramePr>
          <p:cNvPr id="5" name="Content Placeholder 4">
            <a:extLst>
              <a:ext uri="{FF2B5EF4-FFF2-40B4-BE49-F238E27FC236}">
                <a16:creationId xmlns:a16="http://schemas.microsoft.com/office/drawing/2014/main" id="{6B87AE29-DBFB-42B8-A331-BB9F4FC3E465}"/>
              </a:ext>
            </a:extLst>
          </p:cNvPr>
          <p:cNvGraphicFramePr>
            <a:graphicFrameLocks noGrp="1"/>
          </p:cNvGraphicFramePr>
          <p:nvPr>
            <p:ph idx="1"/>
            <p:extLst>
              <p:ext uri="{D42A27DB-BD31-4B8C-83A1-F6EECF244321}">
                <p14:modId xmlns:p14="http://schemas.microsoft.com/office/powerpoint/2010/main" val="2007829608"/>
              </p:ext>
            </p:extLst>
          </p:nvPr>
        </p:nvGraphicFramePr>
        <p:xfrm>
          <a:off x="2396358" y="1954924"/>
          <a:ext cx="8161941" cy="4729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B87AE29-DBFB-42B8-A331-BB9F4FC3E465}"/>
              </a:ext>
            </a:extLst>
          </p:cNvPr>
          <p:cNvGraphicFramePr>
            <a:graphicFrameLocks/>
          </p:cNvGraphicFramePr>
          <p:nvPr>
            <p:extLst>
              <p:ext uri="{D42A27DB-BD31-4B8C-83A1-F6EECF244321}">
                <p14:modId xmlns:p14="http://schemas.microsoft.com/office/powerpoint/2010/main" val="1964092612"/>
              </p:ext>
            </p:extLst>
          </p:nvPr>
        </p:nvGraphicFramePr>
        <p:xfrm>
          <a:off x="2774732" y="1812130"/>
          <a:ext cx="8439806" cy="48724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1CD62F9-EA64-BF90-43B0-42DDD64D517A}"/>
              </a:ext>
            </a:extLst>
          </p:cNvPr>
          <p:cNvGraphicFramePr>
            <a:graphicFrameLocks noGrp="1"/>
          </p:cNvGraphicFramePr>
          <p:nvPr>
            <p:extLst>
              <p:ext uri="{D42A27DB-BD31-4B8C-83A1-F6EECF244321}">
                <p14:modId xmlns:p14="http://schemas.microsoft.com/office/powerpoint/2010/main" val="3770194509"/>
              </p:ext>
            </p:extLst>
          </p:nvPr>
        </p:nvGraphicFramePr>
        <p:xfrm>
          <a:off x="95742" y="4903077"/>
          <a:ext cx="3075918" cy="1902369"/>
        </p:xfrm>
        <a:graphic>
          <a:graphicData uri="http://schemas.openxmlformats.org/drawingml/2006/table">
            <a:tbl>
              <a:tblPr>
                <a:tableStyleId>{5C22544A-7EE6-4342-B048-85BDC9FD1C3A}</a:tableStyleId>
              </a:tblPr>
              <a:tblGrid>
                <a:gridCol w="1902375">
                  <a:extLst>
                    <a:ext uri="{9D8B030D-6E8A-4147-A177-3AD203B41FA5}">
                      <a16:colId xmlns:a16="http://schemas.microsoft.com/office/drawing/2014/main" val="1445417664"/>
                    </a:ext>
                  </a:extLst>
                </a:gridCol>
                <a:gridCol w="1173543">
                  <a:extLst>
                    <a:ext uri="{9D8B030D-6E8A-4147-A177-3AD203B41FA5}">
                      <a16:colId xmlns:a16="http://schemas.microsoft.com/office/drawing/2014/main" val="371519627"/>
                    </a:ext>
                  </a:extLst>
                </a:gridCol>
              </a:tblGrid>
              <a:tr h="203462">
                <a:tc>
                  <a:txBody>
                    <a:bodyPr/>
                    <a:lstStyle/>
                    <a:p>
                      <a:pPr algn="l" fontAlgn="b"/>
                      <a:r>
                        <a:rPr lang="en-US" sz="1100" u="none" strike="noStrike">
                          <a:effectLst/>
                        </a:rPr>
                        <a:t>Agency</a:t>
                      </a:r>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a:effectLst/>
                        </a:rPr>
                        <a:t>Funds</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77226266"/>
                  </a:ext>
                </a:extLst>
              </a:tr>
              <a:tr h="213635">
                <a:tc>
                  <a:txBody>
                    <a:bodyPr/>
                    <a:lstStyle/>
                    <a:p>
                      <a:pPr algn="l" fontAlgn="ctr"/>
                      <a:r>
                        <a:rPr lang="en-US" sz="1200" u="none" strike="noStrike" dirty="0">
                          <a:effectLst/>
                        </a:rPr>
                        <a:t>Health Services</a:t>
                      </a:r>
                      <a:endParaRPr lang="en-US" sz="1200" b="0" i="0" u="none" strike="noStrike" dirty="0">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1,557,649,234.00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070611693"/>
                  </a:ext>
                </a:extLst>
              </a:tr>
              <a:tr h="213635">
                <a:tc>
                  <a:txBody>
                    <a:bodyPr/>
                    <a:lstStyle/>
                    <a:p>
                      <a:pPr algn="l" fontAlgn="ctr"/>
                      <a:r>
                        <a:rPr lang="en-US" sz="1200" u="none" strike="noStrike" dirty="0">
                          <a:effectLst/>
                        </a:rPr>
                        <a:t>Criminal Justice</a:t>
                      </a:r>
                      <a:endParaRPr lang="en-US" sz="1200" b="0" i="0" u="none" strike="noStrike" dirty="0">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1,004,173,777.00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66054278"/>
                  </a:ext>
                </a:extLst>
              </a:tr>
              <a:tr h="213635">
                <a:tc>
                  <a:txBody>
                    <a:bodyPr/>
                    <a:lstStyle/>
                    <a:p>
                      <a:pPr algn="l" fontAlgn="ctr"/>
                      <a:r>
                        <a:rPr lang="en-US" sz="1200" u="none" strike="noStrike" dirty="0">
                          <a:effectLst/>
                        </a:rPr>
                        <a:t>Judicial</a:t>
                      </a:r>
                      <a:endParaRPr lang="en-US" sz="1200" b="0" i="0" u="none" strike="noStrike" dirty="0">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254,018,942.00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04203921"/>
                  </a:ext>
                </a:extLst>
              </a:tr>
              <a:tr h="213635">
                <a:tc>
                  <a:txBody>
                    <a:bodyPr/>
                    <a:lstStyle/>
                    <a:p>
                      <a:pPr algn="l" fontAlgn="ctr"/>
                      <a:r>
                        <a:rPr lang="en-US" sz="1200" u="none" strike="noStrike">
                          <a:effectLst/>
                        </a:rPr>
                        <a:t>Law Enforcement &amp; Military</a:t>
                      </a:r>
                      <a:endParaRPr lang="en-US" sz="1200" b="0" i="0" u="none" strike="noStrike">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67,961,767.00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402817906"/>
                  </a:ext>
                </a:extLst>
              </a:tr>
              <a:tr h="213635">
                <a:tc>
                  <a:txBody>
                    <a:bodyPr/>
                    <a:lstStyle/>
                    <a:p>
                      <a:pPr algn="l" fontAlgn="ctr"/>
                      <a:r>
                        <a:rPr lang="en-US" sz="1200" u="none" strike="noStrike">
                          <a:effectLst/>
                        </a:rPr>
                        <a:t>Debt Services</a:t>
                      </a:r>
                      <a:endParaRPr lang="en-US" sz="1200" b="0" i="0" u="none" strike="noStrike">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90,262,718.00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36193521"/>
                  </a:ext>
                </a:extLst>
              </a:tr>
              <a:tr h="213635">
                <a:tc>
                  <a:txBody>
                    <a:bodyPr/>
                    <a:lstStyle/>
                    <a:p>
                      <a:pPr algn="l" fontAlgn="ctr"/>
                      <a:r>
                        <a:rPr lang="en-US" sz="1200" u="none" strike="noStrike">
                          <a:effectLst/>
                        </a:rPr>
                        <a:t>Legislature</a:t>
                      </a:r>
                      <a:endParaRPr lang="en-US" sz="1200" b="0" i="0" u="none" strike="noStrike">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69,003,097.00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3748370"/>
                  </a:ext>
                </a:extLst>
              </a:tr>
              <a:tr h="213635">
                <a:tc>
                  <a:txBody>
                    <a:bodyPr/>
                    <a:lstStyle/>
                    <a:p>
                      <a:pPr algn="l" fontAlgn="ctr"/>
                      <a:r>
                        <a:rPr lang="en-US" sz="1200" u="none" strike="noStrike" dirty="0">
                          <a:effectLst/>
                        </a:rPr>
                        <a:t>Other Agencies</a:t>
                      </a:r>
                      <a:endParaRPr lang="en-US" sz="1200" b="0" i="0" u="none" strike="noStrike" dirty="0">
                        <a:solidFill>
                          <a:srgbClr val="000000"/>
                        </a:solidFill>
                        <a:effectLst/>
                        <a:latin typeface="Times New Roman" panose="02020603050405020304" pitchFamily="18" charset="0"/>
                      </a:endParaRPr>
                    </a:p>
                  </a:txBody>
                  <a:tcPr marL="85725" marR="0" marT="0" marB="0" anchor="ctr"/>
                </a:tc>
                <a:tc>
                  <a:txBody>
                    <a:bodyPr/>
                    <a:lstStyle/>
                    <a:p>
                      <a:pPr algn="l" fontAlgn="b"/>
                      <a:r>
                        <a:rPr lang="en-US" sz="1100" u="none" strike="noStrike">
                          <a:effectLst/>
                        </a:rPr>
                        <a:t> $    522,965,563.00 </a:t>
                      </a:r>
                      <a:endParaRPr lang="en-US"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34813496"/>
                  </a:ext>
                </a:extLst>
              </a:tr>
              <a:tr h="203462">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 $  3,566,035,098.00 </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309356797"/>
                  </a:ext>
                </a:extLst>
              </a:tr>
            </a:tbl>
          </a:graphicData>
        </a:graphic>
      </p:graphicFrame>
    </p:spTree>
    <p:extLst>
      <p:ext uri="{BB962C8B-B14F-4D97-AF65-F5344CB8AC3E}">
        <p14:creationId xmlns:p14="http://schemas.microsoft.com/office/powerpoint/2010/main" val="393025076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4612</TotalTime>
  <Words>1336</Words>
  <Application>Microsoft Office PowerPoint</Application>
  <PresentationFormat>Widescreen</PresentationFormat>
  <Paragraphs>318</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Gill Sans MT</vt:lpstr>
      <vt:lpstr>Times New Roman</vt:lpstr>
      <vt:lpstr>Wingdings</vt:lpstr>
      <vt:lpstr>Wingdings 2</vt:lpstr>
      <vt:lpstr>Dividend</vt:lpstr>
      <vt:lpstr>   FY2025 State Budgets </vt:lpstr>
      <vt:lpstr>PowerPoint Presentation</vt:lpstr>
      <vt:lpstr>Unemployment rates</vt:lpstr>
      <vt:lpstr>Alabama labor force participation rate</vt:lpstr>
      <vt:lpstr>Gross domestic product</vt:lpstr>
      <vt:lpstr>Job growth during ivey administration</vt:lpstr>
      <vt:lpstr>PowerPoint Presentation</vt:lpstr>
      <vt:lpstr>PowerPoint Presentation</vt:lpstr>
      <vt:lpstr>State General Fund FY 2024 Expenditures</vt:lpstr>
      <vt:lpstr>General fund  growth in simplified sellers use tax</vt:lpstr>
      <vt:lpstr>Interest on state deposits</vt:lpstr>
      <vt:lpstr>General fund revenues vs. appropriation</vt:lpstr>
      <vt:lpstr>PowerPoint Presentation</vt:lpstr>
      <vt:lpstr>PowerPoint Presentation</vt:lpstr>
      <vt:lpstr>Education trust fund revenue sources</vt:lpstr>
      <vt:lpstr>Education trust fund fy 2024 expenditures</vt:lpstr>
      <vt:lpstr>Education trust fund  growth in simplified sellers use tax</vt:lpstr>
      <vt:lpstr>Education trust fund revenues vs. appropriation</vt:lpstr>
      <vt:lpstr>     Education trust fund rolling reserve act §29-9-1 through 29-9-6, Code of Alabama 1975</vt:lpstr>
      <vt:lpstr>Education trust fund rolling reserve act Cont.</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Highlights</dc:title>
  <dc:creator>Householder, Corbin</dc:creator>
  <cp:lastModifiedBy>Poole, Bill</cp:lastModifiedBy>
  <cp:revision>15</cp:revision>
  <cp:lastPrinted>2024-02-06T14:41:37Z</cp:lastPrinted>
  <dcterms:created xsi:type="dcterms:W3CDTF">2024-01-18T14:08:50Z</dcterms:created>
  <dcterms:modified xsi:type="dcterms:W3CDTF">2024-02-06T14:51:02Z</dcterms:modified>
</cp:coreProperties>
</file>